
<file path=[Content_Types].xml><?xml version="1.0" encoding="utf-8"?>
<Types xmlns="http://schemas.openxmlformats.org/package/2006/content-types">
  <Default Extension="png" ContentType="image/png"/>
  <Default Extension="jpeg" ContentType="image/jpeg"/>
  <Default Extension="mov" ContentType="video/quicktime"/>
  <Default Extension="rels" ContentType="application/vnd.openxmlformats-package.relationships+xml"/>
  <Default Extension="xml" ContentType="application/xml"/>
  <Default Extension="tiff" ContentType="image/tiff"/>
  <Default Extension="xlsx" ContentType="application/vnd.openxmlformats-officedocument.spreadsheetml.sheet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85" r:id="rId1"/>
  </p:sldMasterIdLst>
  <p:notesMasterIdLst>
    <p:notesMasterId r:id="rId33"/>
  </p:notesMasterIdLst>
  <p:sldIdLst>
    <p:sldId id="256" r:id="rId2"/>
    <p:sldId id="257" r:id="rId3"/>
    <p:sldId id="258" r:id="rId4"/>
    <p:sldId id="266" r:id="rId5"/>
    <p:sldId id="370" r:id="rId6"/>
    <p:sldId id="371" r:id="rId7"/>
    <p:sldId id="376" r:id="rId8"/>
    <p:sldId id="369" r:id="rId9"/>
    <p:sldId id="259" r:id="rId10"/>
    <p:sldId id="289" r:id="rId11"/>
    <p:sldId id="260" r:id="rId12"/>
    <p:sldId id="290" r:id="rId13"/>
    <p:sldId id="291" r:id="rId14"/>
    <p:sldId id="386" r:id="rId15"/>
    <p:sldId id="384" r:id="rId16"/>
    <p:sldId id="331" r:id="rId17"/>
    <p:sldId id="263" r:id="rId18"/>
    <p:sldId id="368" r:id="rId19"/>
    <p:sldId id="387" r:id="rId20"/>
    <p:sldId id="395" r:id="rId21"/>
    <p:sldId id="399" r:id="rId22"/>
    <p:sldId id="361" r:id="rId23"/>
    <p:sldId id="264" r:id="rId24"/>
    <p:sldId id="420" r:id="rId25"/>
    <p:sldId id="400" r:id="rId26"/>
    <p:sldId id="362" r:id="rId27"/>
    <p:sldId id="363" r:id="rId28"/>
    <p:sldId id="418" r:id="rId29"/>
    <p:sldId id="415" r:id="rId30"/>
    <p:sldId id="419" r:id="rId31"/>
    <p:sldId id="265" r:id="rId3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3CC3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7DD5A0C1-1625-40FC-8F5C-5708BB2D5D83}" v="25" dt="2019-02-28T14:23:08.010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2" autoAdjust="0"/>
    <p:restoredTop sz="94660"/>
  </p:normalViewPr>
  <p:slideViewPr>
    <p:cSldViewPr snapToGrid="0">
      <p:cViewPr varScale="1">
        <p:scale>
          <a:sx n="64" d="100"/>
          <a:sy n="64" d="100"/>
        </p:scale>
        <p:origin x="1292" y="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microsoft.com/office/2015/10/relationships/revisionInfo" Target="revisionInfo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notesMaster" Target="notesMasters/notesMaster1.xml"/><Relationship Id="rId38" Type="http://schemas.microsoft.com/office/2016/11/relationships/changesInfo" Target="changesInfos/changesInfo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viewProps" Target="view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James Madsen" userId="8bf71e12-1d16-4d04-9486-b77e8ed84cdf" providerId="ADAL" clId="{7DD5A0C1-1625-40FC-8F5C-5708BB2D5D83}"/>
    <pc:docChg chg="modSld">
      <pc:chgData name="James Madsen" userId="8bf71e12-1d16-4d04-9486-b77e8ed84cdf" providerId="ADAL" clId="{7DD5A0C1-1625-40FC-8F5C-5708BB2D5D83}" dt="2019-02-28T14:23:08.010" v="24" actId="1076"/>
      <pc:docMkLst>
        <pc:docMk/>
      </pc:docMkLst>
      <pc:sldChg chg="addSp modSp">
        <pc:chgData name="James Madsen" userId="8bf71e12-1d16-4d04-9486-b77e8ed84cdf" providerId="ADAL" clId="{7DD5A0C1-1625-40FC-8F5C-5708BB2D5D83}" dt="2019-02-28T14:23:08.010" v="24" actId="1076"/>
        <pc:sldMkLst>
          <pc:docMk/>
          <pc:sldMk cId="4221685233" sldId="331"/>
        </pc:sldMkLst>
        <pc:spChg chg="mod">
          <ac:chgData name="James Madsen" userId="8bf71e12-1d16-4d04-9486-b77e8ed84cdf" providerId="ADAL" clId="{7DD5A0C1-1625-40FC-8F5C-5708BB2D5D83}" dt="2019-02-28T14:18:57.160" v="15" actId="1076"/>
          <ac:spMkLst>
            <pc:docMk/>
            <pc:sldMk cId="4221685233" sldId="331"/>
            <ac:spMk id="3" creationId="{00000000-0000-0000-0000-000000000000}"/>
          </ac:spMkLst>
        </pc:spChg>
        <pc:spChg chg="mod">
          <ac:chgData name="James Madsen" userId="8bf71e12-1d16-4d04-9486-b77e8ed84cdf" providerId="ADAL" clId="{7DD5A0C1-1625-40FC-8F5C-5708BB2D5D83}" dt="2019-02-28T14:18:44.600" v="14" actId="1076"/>
          <ac:spMkLst>
            <pc:docMk/>
            <pc:sldMk cId="4221685233" sldId="331"/>
            <ac:spMk id="7" creationId="{00000000-0000-0000-0000-000000000000}"/>
          </ac:spMkLst>
        </pc:spChg>
        <pc:picChg chg="mod">
          <ac:chgData name="James Madsen" userId="8bf71e12-1d16-4d04-9486-b77e8ed84cdf" providerId="ADAL" clId="{7DD5A0C1-1625-40FC-8F5C-5708BB2D5D83}" dt="2019-02-28T14:23:08.010" v="24" actId="1076"/>
          <ac:picMkLst>
            <pc:docMk/>
            <pc:sldMk cId="4221685233" sldId="331"/>
            <ac:picMk id="8" creationId="{00000000-0000-0000-0000-000000000000}"/>
          </ac:picMkLst>
        </pc:picChg>
        <pc:picChg chg="add mod ord">
          <ac:chgData name="James Madsen" userId="8bf71e12-1d16-4d04-9486-b77e8ed84cdf" providerId="ADAL" clId="{7DD5A0C1-1625-40FC-8F5C-5708BB2D5D83}" dt="2019-02-28T14:18:18.937" v="10" actId="167"/>
          <ac:picMkLst>
            <pc:docMk/>
            <pc:sldMk cId="4221685233" sldId="331"/>
            <ac:picMk id="10" creationId="{942BBE27-8780-49BD-A981-47F8DF631BF8}"/>
          </ac:picMkLst>
        </pc:picChg>
      </pc:sldChg>
    </pc:docChg>
  </pc:docChgLst>
</pc:chgInfo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.xlsx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7139950779683932"/>
          <c:y val="4.5132997790951999E-2"/>
          <c:w val="0.71278902264145405"/>
          <c:h val="0.76450602120249367"/>
        </c:manualLayout>
      </c:layout>
      <c:barChart>
        <c:barDir val="col"/>
        <c:grouping val="clustered"/>
        <c:varyColors val="0"/>
        <c:ser>
          <c:idx val="1"/>
          <c:order val="1"/>
          <c:tx>
            <c:strRef>
              <c:f>Sheet1!$C$1</c:f>
              <c:strCache>
                <c:ptCount val="1"/>
                <c:pt idx="0">
                  <c:v>Students</c:v>
                </c:pt>
              </c:strCache>
            </c:strRef>
          </c:tx>
          <c:spPr>
            <a:solidFill>
              <a:srgbClr val="FF0000"/>
            </a:solidFill>
            <a:ln>
              <a:noFill/>
            </a:ln>
            <a:effectLst/>
          </c:spPr>
          <c:invertIfNegative val="0"/>
          <c:cat>
            <c:numRef>
              <c:f>Sheet1!$A$2:$A$6</c:f>
              <c:numCache>
                <c:formatCode>0</c:formatCode>
                <c:ptCount val="5"/>
                <c:pt idx="0">
                  <c:v>2014</c:v>
                </c:pt>
                <c:pt idx="1">
                  <c:v>2015</c:v>
                </c:pt>
                <c:pt idx="2">
                  <c:v>2016</c:v>
                </c:pt>
                <c:pt idx="3">
                  <c:v>2017</c:v>
                </c:pt>
                <c:pt idx="4">
                  <c:v>2018</c:v>
                </c:pt>
              </c:numCache>
            </c:numRef>
          </c:cat>
          <c:val>
            <c:numRef>
              <c:f>Sheet1!$C$2:$C$6</c:f>
              <c:numCache>
                <c:formatCode>General</c:formatCode>
                <c:ptCount val="5"/>
                <c:pt idx="0">
                  <c:v>100</c:v>
                </c:pt>
                <c:pt idx="1">
                  <c:v>175</c:v>
                </c:pt>
                <c:pt idx="2">
                  <c:v>200</c:v>
                </c:pt>
                <c:pt idx="3">
                  <c:v>200</c:v>
                </c:pt>
                <c:pt idx="4">
                  <c:v>300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96C2-47F3-AC7E-31A55A2D3ED5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503325184"/>
        <c:axId val="503326824"/>
      </c:barChart>
      <c:barChart>
        <c:barDir val="col"/>
        <c:grouping val="cluster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Institutions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cat>
            <c:numRef>
              <c:f>Sheet1!$A$2:$A$6</c:f>
              <c:numCache>
                <c:formatCode>0</c:formatCode>
                <c:ptCount val="5"/>
                <c:pt idx="0">
                  <c:v>2014</c:v>
                </c:pt>
                <c:pt idx="1">
                  <c:v>2015</c:v>
                </c:pt>
                <c:pt idx="2">
                  <c:v>2016</c:v>
                </c:pt>
                <c:pt idx="3">
                  <c:v>2017</c:v>
                </c:pt>
                <c:pt idx="4">
                  <c:v>2018</c:v>
                </c:pt>
              </c:numCache>
            </c:numRef>
          </c:cat>
          <c:val>
            <c:numRef>
              <c:f>Sheet1!$B$2:$B$6</c:f>
              <c:numCache>
                <c:formatCode>General</c:formatCode>
                <c:ptCount val="5"/>
                <c:pt idx="0">
                  <c:v>5</c:v>
                </c:pt>
                <c:pt idx="1">
                  <c:v>9</c:v>
                </c:pt>
                <c:pt idx="2">
                  <c:v>11</c:v>
                </c:pt>
                <c:pt idx="3">
                  <c:v>15</c:v>
                </c:pt>
                <c:pt idx="4">
                  <c:v>20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96C2-47F3-AC7E-31A55A2D3ED5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500"/>
        <c:overlap val="100"/>
        <c:axId val="851010280"/>
        <c:axId val="851017168"/>
      </c:barChart>
      <c:catAx>
        <c:axId val="503325184"/>
        <c:scaling>
          <c:orientation val="minMax"/>
        </c:scaling>
        <c:delete val="0"/>
        <c:axPos val="b"/>
        <c:numFmt formatCode="0" sourceLinked="1"/>
        <c:majorTickMark val="out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03326824"/>
        <c:crosses val="autoZero"/>
        <c:auto val="1"/>
        <c:lblAlgn val="ctr"/>
        <c:lblOffset val="100"/>
        <c:noMultiLvlLbl val="0"/>
      </c:catAx>
      <c:valAx>
        <c:axId val="503326824"/>
        <c:scaling>
          <c:orientation val="minMax"/>
          <c:max val="300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out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rgbClr val="FF0000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03325184"/>
        <c:crosses val="autoZero"/>
        <c:crossBetween val="between"/>
        <c:majorUnit val="75"/>
      </c:valAx>
      <c:valAx>
        <c:axId val="851017168"/>
        <c:scaling>
          <c:orientation val="minMax"/>
          <c:max val="20"/>
        </c:scaling>
        <c:delete val="0"/>
        <c:axPos val="r"/>
        <c:numFmt formatCode="General" sourceLinked="1"/>
        <c:majorTickMark val="out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851010280"/>
        <c:crosses val="max"/>
        <c:crossBetween val="between"/>
        <c:majorUnit val="5"/>
      </c:valAx>
      <c:catAx>
        <c:axId val="851010280"/>
        <c:scaling>
          <c:orientation val="minMax"/>
        </c:scaling>
        <c:delete val="1"/>
        <c:axPos val="b"/>
        <c:numFmt formatCode="0" sourceLinked="1"/>
        <c:majorTickMark val="out"/>
        <c:minorTickMark val="none"/>
        <c:tickLblPos val="nextTo"/>
        <c:crossAx val="851017168"/>
        <c:crosses val="autoZero"/>
        <c:auto val="1"/>
        <c:lblAlgn val="ctr"/>
        <c:lblOffset val="100"/>
        <c:noMultiLvlLbl val="0"/>
      </c:catAx>
      <c:spPr>
        <a:noFill/>
        <a:ln>
          <a:noFill/>
        </a:ln>
        <a:effectLst/>
      </c:spPr>
    </c:plotArea>
    <c:legend>
      <c:legendPos val="t"/>
      <c:layout>
        <c:manualLayout>
          <c:xMode val="edge"/>
          <c:yMode val="edge"/>
          <c:x val="9.0372369242573344E-2"/>
          <c:y val="3.6975169135923781E-2"/>
          <c:w val="0.68852255913040128"/>
          <c:h val="0.11709410107759327"/>
        </c:manualLayout>
      </c:layout>
      <c:overlay val="1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6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 sz="1600" baseline="0"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8D160A8-5938-4EE2-B659-CBEC20974544}" type="datetimeFigureOut">
              <a:rPr lang="en-US" smtClean="0"/>
              <a:t>2/28/2019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16369F5-2198-4C38-B9A8-0E4F6DCEBCC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6916621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FontTx/>
              <a:buNone/>
            </a:pPr>
            <a:r>
              <a:rPr lang="en-US" b="1" dirty="0"/>
              <a:t>Check with Silvia to see if she wants to include and update this </a:t>
            </a:r>
            <a:br>
              <a:rPr lang="en-US" dirty="0"/>
            </a:br>
            <a:endParaRPr lang="es-ES_tradnl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031D9E7-0476-F54C-B5B4-38FE192E3FAF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1703019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FontTx/>
              <a:buNone/>
            </a:pPr>
            <a:r>
              <a:rPr lang="en-US" b="1" dirty="0"/>
              <a:t>Check with Silvia to see if she wants to include and update this </a:t>
            </a:r>
            <a:br>
              <a:rPr lang="en-US" dirty="0"/>
            </a:br>
            <a:endParaRPr lang="es-ES_tradnl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031D9E7-0476-F54C-B5B4-38FE192E3FAF}" type="slidenum">
              <a:rPr lang="en-US" smtClean="0"/>
              <a:t>16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9768605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9A0A48-EDB1-4AFE-B1B7-10CE2A416496}" type="slidenum">
              <a:rPr lang="en-GB" smtClean="0"/>
              <a:t>19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83666338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031D9E7-0476-F54C-B5B4-38FE192E3FAF}" type="slidenum">
              <a:rPr lang="en-US" smtClean="0"/>
              <a:t>25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9416983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ES_tradnl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031D9E7-0476-F54C-B5B4-38FE192E3FAF}" type="slidenum">
              <a:rPr lang="en-US" smtClean="0"/>
              <a:t>27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02512631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s-ES" dirty="0" err="1"/>
              <a:t>Accumulated</a:t>
            </a:r>
            <a:r>
              <a:rPr lang="es-ES" dirty="0"/>
              <a:t> </a:t>
            </a:r>
            <a:r>
              <a:rPr lang="es-ES" dirty="0" err="1"/>
              <a:t>readings</a:t>
            </a:r>
            <a:r>
              <a:rPr lang="es-ES" dirty="0"/>
              <a:t> of </a:t>
            </a:r>
            <a:r>
              <a:rPr lang="es-ES" dirty="0" err="1"/>
              <a:t>Science</a:t>
            </a:r>
            <a:r>
              <a:rPr lang="es-ES" dirty="0"/>
              <a:t> </a:t>
            </a:r>
            <a:r>
              <a:rPr lang="es-ES" dirty="0" err="1"/>
              <a:t>news</a:t>
            </a:r>
            <a:r>
              <a:rPr lang="es-ES" dirty="0"/>
              <a:t> 11,600 = more tan 3 times </a:t>
            </a:r>
            <a:r>
              <a:rPr lang="es-ES" dirty="0" err="1"/>
              <a:t>what</a:t>
            </a:r>
            <a:r>
              <a:rPr lang="es-ES" dirty="0"/>
              <a:t> HESE </a:t>
            </a:r>
            <a:r>
              <a:rPr lang="es-ES" dirty="0" err="1"/>
              <a:t>news</a:t>
            </a:r>
            <a:r>
              <a:rPr lang="es-ES" dirty="0"/>
              <a:t> </a:t>
            </a:r>
            <a:r>
              <a:rPr lang="es-ES" dirty="0" err="1"/>
              <a:t>had</a:t>
            </a:r>
            <a:r>
              <a:rPr lang="es-ES" dirty="0"/>
              <a:t> </a:t>
            </a:r>
            <a:r>
              <a:rPr lang="es-ES" dirty="0" err="1"/>
              <a:t>after</a:t>
            </a:r>
            <a:r>
              <a:rPr lang="es-ES" dirty="0"/>
              <a:t> </a:t>
            </a:r>
            <a:r>
              <a:rPr lang="es-ES" dirty="0" err="1"/>
              <a:t>one</a:t>
            </a:r>
            <a:r>
              <a:rPr lang="es-ES" dirty="0"/>
              <a:t> </a:t>
            </a:r>
            <a:r>
              <a:rPr lang="es-ES" dirty="0" err="1"/>
              <a:t>year</a:t>
            </a:r>
            <a:r>
              <a:rPr lang="es-ES" dirty="0"/>
              <a:t>.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8031D9E7-0476-F54C-B5B4-38FE192E3FAF}" type="slidenum">
              <a:rPr lang="en-US" smtClean="0"/>
              <a:t>28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2218184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s-ES" dirty="0" err="1"/>
              <a:t>Profile</a:t>
            </a:r>
            <a:r>
              <a:rPr lang="es-ES" dirty="0"/>
              <a:t> </a:t>
            </a:r>
            <a:r>
              <a:rPr lang="es-ES" dirty="0" err="1"/>
              <a:t>views</a:t>
            </a:r>
            <a:r>
              <a:rPr lang="es-ES" dirty="0"/>
              <a:t> in a </a:t>
            </a:r>
            <a:r>
              <a:rPr lang="es-ES" dirty="0" err="1"/>
              <a:t>random</a:t>
            </a:r>
            <a:r>
              <a:rPr lang="es-ES" dirty="0"/>
              <a:t> </a:t>
            </a:r>
            <a:r>
              <a:rPr lang="es-ES" dirty="0" err="1"/>
              <a:t>month</a:t>
            </a:r>
            <a:r>
              <a:rPr lang="es-ES" dirty="0"/>
              <a:t> ~1,500, </a:t>
            </a:r>
            <a:r>
              <a:rPr lang="es-ES" dirty="0" err="1"/>
              <a:t>mentions</a:t>
            </a:r>
            <a:r>
              <a:rPr lang="es-ES" dirty="0"/>
              <a:t> &lt;100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8031D9E7-0476-F54C-B5B4-38FE192E3FAF}" type="slidenum">
              <a:rPr lang="en-US" smtClean="0"/>
              <a:t>29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4096167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>
            <a:normAutofit/>
          </a:bodyPr>
          <a:lstStyle>
            <a:lvl1pPr>
              <a:defRPr sz="4400">
                <a:latin typeface="Calibri Light" panose="020F0302020204030204" pitchFamily="34" charset="0"/>
                <a:cs typeface="Calibri Light" panose="020F030202020403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8137532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600">
                <a:latin typeface="Calibri Light" panose="020F0302020204030204" pitchFamily="34" charset="0"/>
                <a:cs typeface="Calibri Light" panose="020F030202020403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latin typeface="Calibri Light" panose="020F0302020204030204" pitchFamily="34" charset="0"/>
                <a:cs typeface="Calibri Light" panose="020F0302020204030204" pitchFamily="34" charset="0"/>
              </a:defRPr>
            </a:lvl1pPr>
            <a:lvl2pPr>
              <a:defRPr>
                <a:latin typeface="Calibri Light" panose="020F0302020204030204" pitchFamily="34" charset="0"/>
                <a:cs typeface="Calibri Light" panose="020F0302020204030204" pitchFamily="34" charset="0"/>
              </a:defRPr>
            </a:lvl2pPr>
            <a:lvl3pPr>
              <a:defRPr>
                <a:latin typeface="Calibri Light" panose="020F0302020204030204" pitchFamily="34" charset="0"/>
                <a:cs typeface="Calibri Light" panose="020F0302020204030204" pitchFamily="34" charset="0"/>
              </a:defRPr>
            </a:lvl3pPr>
            <a:lvl4pPr>
              <a:defRPr>
                <a:latin typeface="Calibri Light" panose="020F0302020204030204" pitchFamily="34" charset="0"/>
                <a:cs typeface="Calibri Light" panose="020F0302020204030204" pitchFamily="34" charset="0"/>
              </a:defRPr>
            </a:lvl4pPr>
            <a:lvl5pPr>
              <a:defRPr>
                <a:latin typeface="Calibri Light" panose="020F0302020204030204" pitchFamily="34" charset="0"/>
                <a:cs typeface="Calibri Light" panose="020F030202020403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082372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570216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409234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600">
                <a:latin typeface="Calibri Light" panose="020F0302020204030204" pitchFamily="34" charset="0"/>
                <a:cs typeface="Calibri Light" panose="020F030202020403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760043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984157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636925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1237381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789392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19347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043973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seal 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7"/>
          <p:cNvSpPr/>
          <p:nvPr userDrawn="1"/>
        </p:nvSpPr>
        <p:spPr>
          <a:xfrm>
            <a:off x="0" y="0"/>
            <a:ext cx="9148763" cy="6858000"/>
          </a:xfrm>
          <a:prstGeom prst="rect">
            <a:avLst/>
          </a:prstGeom>
          <a:gradFill flip="none" rotWithShape="1">
            <a:gsLst>
              <a:gs pos="0">
                <a:srgbClr val="DDDDDD"/>
              </a:gs>
              <a:gs pos="100000">
                <a:schemeClr val="bg1"/>
              </a:gs>
            </a:gsLst>
            <a:lin ang="0" scaled="1"/>
            <a:tileRect/>
          </a:gra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1534" r="10628" b="7654"/>
          <a:stretch/>
        </p:blipFill>
        <p:spPr>
          <a:xfrm>
            <a:off x="1300182" y="-6016"/>
            <a:ext cx="7849394" cy="6858000"/>
          </a:xfrm>
          <a:prstGeom prst="rect">
            <a:avLst/>
          </a:prstGeom>
        </p:spPr>
      </p:pic>
      <p:sp>
        <p:nvSpPr>
          <p:cNvPr id="4" name="Pladsholder til dato 3"/>
          <p:cNvSpPr>
            <a:spLocks noGrp="1"/>
          </p:cNvSpPr>
          <p:nvPr>
            <p:ph type="dt" sz="half" idx="10"/>
          </p:nvPr>
        </p:nvSpPr>
        <p:spPr>
          <a:xfrm>
            <a:off x="7746833" y="-385200"/>
            <a:ext cx="611232" cy="176797"/>
          </a:xfrm>
        </p:spPr>
        <p:txBody>
          <a:bodyPr/>
          <a:lstStyle>
            <a:lvl1pPr>
              <a:defRPr sz="100"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5" name="Pladsholder til sidefod 4"/>
          <p:cNvSpPr>
            <a:spLocks noGrp="1"/>
          </p:cNvSpPr>
          <p:nvPr>
            <p:ph type="ftr" sz="quarter" idx="11"/>
          </p:nvPr>
        </p:nvSpPr>
        <p:spPr>
          <a:xfrm>
            <a:off x="2427371" y="-385200"/>
            <a:ext cx="5235872" cy="176797"/>
          </a:xfrm>
        </p:spPr>
        <p:txBody>
          <a:bodyPr/>
          <a:lstStyle>
            <a:lvl1pPr>
              <a:defRPr sz="100"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6" name="Pladsholder til slidenummer 5"/>
          <p:cNvSpPr>
            <a:spLocks noGrp="1"/>
          </p:cNvSpPr>
          <p:nvPr>
            <p:ph type="sldNum" sz="quarter" idx="12"/>
          </p:nvPr>
        </p:nvSpPr>
        <p:spPr>
          <a:xfrm>
            <a:off x="8441657" y="-385200"/>
            <a:ext cx="286319" cy="176797"/>
          </a:xfrm>
        </p:spPr>
        <p:txBody>
          <a:bodyPr/>
          <a:lstStyle>
            <a:lvl1pPr>
              <a:defRPr sz="100">
                <a:solidFill>
                  <a:schemeClr val="bg1"/>
                </a:solidFill>
              </a:defRPr>
            </a:lvl1pPr>
          </a:lstStyle>
          <a:p>
            <a:fld id="{091A926C-488A-4E3E-9C21-57CAA120E114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22" name="Titel 2"/>
          <p:cNvSpPr>
            <a:spLocks noGrp="1"/>
          </p:cNvSpPr>
          <p:nvPr>
            <p:ph type="ctrTitle"/>
          </p:nvPr>
        </p:nvSpPr>
        <p:spPr>
          <a:xfrm>
            <a:off x="0" y="2271092"/>
            <a:ext cx="4469607" cy="3895200"/>
          </a:xfrm>
          <a:blipFill>
            <a:blip r:embed="rId3"/>
            <a:stretch>
              <a:fillRect/>
            </a:stretch>
          </a:blipFill>
        </p:spPr>
        <p:txBody>
          <a:bodyPr lIns="540000" tIns="468000" rIns="360000" bIns="2340000" anchor="b" anchorCtr="0">
            <a:noAutofit/>
          </a:bodyPr>
          <a:lstStyle>
            <a:lvl1pPr algn="l">
              <a:lnSpc>
                <a:spcPts val="4000"/>
              </a:lnSpc>
              <a:defRPr sz="3600">
                <a:solidFill>
                  <a:schemeClr val="bg1"/>
                </a:solidFill>
              </a:defRPr>
            </a:lvl1pPr>
          </a:lstStyle>
          <a:p>
            <a:r>
              <a:rPr lang="en-GB"/>
              <a:t>Click to edit Master title style</a:t>
            </a:r>
            <a:endParaRPr lang="en-GB" dirty="0"/>
          </a:p>
        </p:txBody>
      </p:sp>
      <p:sp>
        <p:nvSpPr>
          <p:cNvPr id="15" name="Pladsholder til tekst 14"/>
          <p:cNvSpPr>
            <a:spLocks noGrp="1"/>
          </p:cNvSpPr>
          <p:nvPr>
            <p:ph type="body" sz="quarter" idx="13" hasCustomPrompt="1"/>
          </p:nvPr>
        </p:nvSpPr>
        <p:spPr>
          <a:xfrm>
            <a:off x="441723" y="4053600"/>
            <a:ext cx="3709987" cy="899766"/>
          </a:xfrm>
        </p:spPr>
        <p:txBody>
          <a:bodyPr r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 baseline="0"/>
            </a:lvl1pPr>
          </a:lstStyle>
          <a:p>
            <a:pPr lvl="0"/>
            <a:r>
              <a:rPr lang="en-GB" dirty="0"/>
              <a:t>Name of speaker, UCPH unit, place and date</a:t>
            </a:r>
            <a:br>
              <a:rPr lang="en-GB" dirty="0"/>
            </a:br>
            <a:endParaRPr lang="en-GB" dirty="0"/>
          </a:p>
        </p:txBody>
      </p:sp>
      <p:sp>
        <p:nvSpPr>
          <p:cNvPr id="10" name="Titel 1"/>
          <p:cNvSpPr>
            <a:spLocks noGrp="1"/>
          </p:cNvSpPr>
          <p:nvPr>
            <p:ph type="body" sz="quarter" idx="14" hasCustomPrompt="1"/>
          </p:nvPr>
        </p:nvSpPr>
        <p:spPr>
          <a:xfrm>
            <a:off x="440532" y="2610942"/>
            <a:ext cx="3709987" cy="1109335"/>
          </a:xfrm>
        </p:spPr>
        <p:txBody>
          <a:bodyPr r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3600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en-GB" dirty="0"/>
              <a:t>Click to add title</a:t>
            </a:r>
          </a:p>
        </p:txBody>
      </p:sp>
    </p:spTree>
    <p:extLst>
      <p:ext uri="{BB962C8B-B14F-4D97-AF65-F5344CB8AC3E}">
        <p14:creationId xmlns:p14="http://schemas.microsoft.com/office/powerpoint/2010/main" val="212477753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- T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Title Text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r>
              <a:t>Title Text</a:t>
            </a:r>
          </a:p>
        </p:txBody>
      </p:sp>
      <p:sp>
        <p:nvSpPr>
          <p:cNvPr id="49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35425102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1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0" y="-23554"/>
            <a:ext cx="9144000" cy="838127"/>
          </a:xfrm>
          <a:prstGeom prst="rect">
            <a:avLst/>
          </a:prstGeom>
          <a:solidFill>
            <a:srgbClr val="192D42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19075" y="-175990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62936C77-592C-9142-AA46-0094FD03D62E}" type="slidenum">
              <a:rPr lang="en-US" smtClean="0"/>
              <a:pPr/>
              <a:t>‹#›</a:t>
            </a:fld>
            <a:endParaRPr lang="en-US" dirty="0"/>
          </a:p>
        </p:txBody>
      </p:sp>
      <p:cxnSp>
        <p:nvCxnSpPr>
          <p:cNvPr id="11" name="Straight Connector 10"/>
          <p:cNvCxnSpPr>
            <a:cxnSpLocks/>
          </p:cNvCxnSpPr>
          <p:nvPr/>
        </p:nvCxnSpPr>
        <p:spPr>
          <a:xfrm>
            <a:off x="0" y="717176"/>
            <a:ext cx="9144000" cy="0"/>
          </a:xfrm>
          <a:prstGeom prst="line">
            <a:avLst/>
          </a:prstGeom>
          <a:ln w="57150" cmpd="sng">
            <a:solidFill>
              <a:srgbClr val="4C88C7"/>
            </a:solidFill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5" name="Picture 14" descr="IceCube_horizontal_drk-bkg.png"/>
          <p:cNvPicPr>
            <a:picLocks noChangeAspect="1"/>
          </p:cNvPicPr>
          <p:nvPr/>
        </p:nvPicPr>
        <p:blipFill>
          <a:blip r:embed="rId1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201810" y="193574"/>
            <a:ext cx="1814285" cy="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7755011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6" r:id="rId1"/>
    <p:sldLayoutId id="2147483687" r:id="rId2"/>
    <p:sldLayoutId id="2147483688" r:id="rId3"/>
    <p:sldLayoutId id="2147483689" r:id="rId4"/>
    <p:sldLayoutId id="2147483690" r:id="rId5"/>
    <p:sldLayoutId id="2147483691" r:id="rId6"/>
    <p:sldLayoutId id="2147483692" r:id="rId7"/>
    <p:sldLayoutId id="2147483693" r:id="rId8"/>
    <p:sldLayoutId id="2147483694" r:id="rId9"/>
    <p:sldLayoutId id="2147483695" r:id="rId10"/>
    <p:sldLayoutId id="2147483696" r:id="rId11"/>
    <p:sldLayoutId id="2147483697" r:id="rId12"/>
    <p:sldLayoutId id="2147483698" r:id="rId13"/>
  </p:sldLayoutIdLst>
  <p:hf hdr="0" ftr="0" dt="0"/>
  <p:txStyles>
    <p:titleStyle>
      <a:lvl1pPr algn="l" defTabSz="457200" rtl="0" eaLnBrk="1" latinLnBrk="0" hangingPunct="1">
        <a:spcBef>
          <a:spcPct val="0"/>
        </a:spcBef>
        <a:buNone/>
        <a:defRPr sz="44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Clr>
          <a:srgbClr val="4C88C7"/>
        </a:buClr>
        <a:buFont typeface="Arial"/>
        <a:buChar char="•"/>
        <a:defRPr sz="3200" kern="1200">
          <a:solidFill>
            <a:srgbClr val="192D42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Clr>
          <a:srgbClr val="4C88C7"/>
        </a:buClr>
        <a:buFont typeface="Arial"/>
        <a:buChar char="–"/>
        <a:defRPr sz="2800" kern="1200">
          <a:solidFill>
            <a:srgbClr val="192D42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Clr>
          <a:srgbClr val="4C88C7"/>
        </a:buClr>
        <a:buFont typeface="Arial"/>
        <a:buChar char="•"/>
        <a:defRPr sz="2400" kern="1200">
          <a:solidFill>
            <a:srgbClr val="192D42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Clr>
          <a:srgbClr val="4C88C7"/>
        </a:buClr>
        <a:buFont typeface="Arial"/>
        <a:buChar char="–"/>
        <a:defRPr sz="2000" kern="1200">
          <a:solidFill>
            <a:srgbClr val="192D42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rgbClr val="192D42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.jpg"/><Relationship Id="rId5" Type="http://schemas.openxmlformats.org/officeDocument/2006/relationships/image" Target="../media/image8.jpeg"/><Relationship Id="rId4" Type="http://schemas.openxmlformats.org/officeDocument/2006/relationships/image" Target="../media/image7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hyperlink" Target="https://masterclass.icecube.wisc.edu/" TargetMode="Externa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.jp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G"/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7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4.png"/><Relationship Id="rId3" Type="http://schemas.openxmlformats.org/officeDocument/2006/relationships/image" Target="../media/image19.png"/><Relationship Id="rId7" Type="http://schemas.openxmlformats.org/officeDocument/2006/relationships/image" Target="../media/image23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2.png"/><Relationship Id="rId5" Type="http://schemas.openxmlformats.org/officeDocument/2006/relationships/image" Target="../media/image21.png"/><Relationship Id="rId4" Type="http://schemas.openxmlformats.org/officeDocument/2006/relationships/image" Target="../media/image20.jpeg"/><Relationship Id="rId9" Type="http://schemas.openxmlformats.org/officeDocument/2006/relationships/image" Target="../media/image25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8.JPG"/><Relationship Id="rId4" Type="http://schemas.openxmlformats.org/officeDocument/2006/relationships/image" Target="../media/image27.pn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3.tiff"/><Relationship Id="rId4" Type="http://schemas.openxmlformats.org/officeDocument/2006/relationships/image" Target="../media/image32.jpe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5.jpeg"/><Relationship Id="rId3" Type="http://schemas.openxmlformats.org/officeDocument/2006/relationships/hyperlink" Target="https://www.polartrec.com/resources/article/a-puerto-rican-in-the-south-pole" TargetMode="External"/><Relationship Id="rId7" Type="http://schemas.openxmlformats.org/officeDocument/2006/relationships/image" Target="../media/image34.png"/><Relationship Id="rId2" Type="http://schemas.openxmlformats.org/officeDocument/2006/relationships/hyperlink" Target="https://www.polartrec.com/member/armando-caussade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www.polartrec.com/member/lesley-anderson" TargetMode="External"/><Relationship Id="rId5" Type="http://schemas.openxmlformats.org/officeDocument/2006/relationships/hyperlink" Target="https://www.youtube.com/watch?v=vrPiVT23MhA" TargetMode="External"/><Relationship Id="rId4" Type="http://schemas.openxmlformats.org/officeDocument/2006/relationships/hyperlink" Target="https://www.polartrec.com/member/kate-miller" TargetMode="External"/><Relationship Id="rId9" Type="http://schemas.openxmlformats.org/officeDocument/2006/relationships/image" Target="../media/image7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G"/><Relationship Id="rId2" Type="http://schemas.openxmlformats.org/officeDocument/2006/relationships/hyperlink" Target="https://knowlesteachers.org/kaleidoscope/sew-engineering-fashion-classroom" TargetMode="Externa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8.png"/><Relationship Id="rId4" Type="http://schemas.openxmlformats.org/officeDocument/2006/relationships/image" Target="../media/image37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hyperlink" Target="https://icecube.wisc.edu/gallery" TargetMode="Externa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1.png"/><Relationship Id="rId4" Type="http://schemas.openxmlformats.org/officeDocument/2006/relationships/image" Target="../media/image40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interactions.org/about-interactions" TargetMode="External"/><Relationship Id="rId7" Type="http://schemas.openxmlformats.org/officeDocument/2006/relationships/image" Target="../media/image44.png"/><Relationship Id="rId2" Type="http://schemas.openxmlformats.org/officeDocument/2006/relationships/hyperlink" Target="https://lab3.wisc.edu/lab3" TargetMode="Externa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3.png"/><Relationship Id="rId5" Type="http://schemas.openxmlformats.org/officeDocument/2006/relationships/image" Target="../media/image42.png"/><Relationship Id="rId4" Type="http://schemas.openxmlformats.org/officeDocument/2006/relationships/hyperlink" Target="https://originnetwork.web.cern.ch/" TargetMode="Externa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mov"/><Relationship Id="rId1" Type="http://schemas.microsoft.com/office/2007/relationships/media" Target="../media/media1.mov"/><Relationship Id="rId6" Type="http://schemas.openxmlformats.org/officeDocument/2006/relationships/image" Target="../media/image47.jpeg"/><Relationship Id="rId5" Type="http://schemas.openxmlformats.org/officeDocument/2006/relationships/image" Target="../media/image46.png"/><Relationship Id="rId4" Type="http://schemas.openxmlformats.org/officeDocument/2006/relationships/image" Target="../media/image45.pn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52.jpeg"/><Relationship Id="rId3" Type="http://schemas.openxmlformats.org/officeDocument/2006/relationships/notesSlide" Target="../notesSlides/notesSlide2.xml"/><Relationship Id="rId7" Type="http://schemas.openxmlformats.org/officeDocument/2006/relationships/image" Target="../media/image51.jpeg"/><Relationship Id="rId12" Type="http://schemas.openxmlformats.org/officeDocument/2006/relationships/hyperlink" Target="https://wid.wisc.edu/" TargetMode="External"/><Relationship Id="rId2" Type="http://schemas.openxmlformats.org/officeDocument/2006/relationships/slideLayout" Target="../slideLayouts/slideLayout2.xml"/><Relationship Id="rId1" Type="http://schemas.openxmlformats.org/officeDocument/2006/relationships/video" Target="https://player.vimeo.com/video/251570914?title=0&amp;byline=0" TargetMode="External"/><Relationship Id="rId6" Type="http://schemas.openxmlformats.org/officeDocument/2006/relationships/image" Target="../media/image50.JPG"/><Relationship Id="rId11" Type="http://schemas.openxmlformats.org/officeDocument/2006/relationships/hyperlink" Target="https://vimeo.com/251570914" TargetMode="External"/><Relationship Id="rId5" Type="http://schemas.openxmlformats.org/officeDocument/2006/relationships/image" Target="../media/image49.png"/><Relationship Id="rId10" Type="http://schemas.openxmlformats.org/officeDocument/2006/relationships/image" Target="../media/image54.png"/><Relationship Id="rId4" Type="http://schemas.openxmlformats.org/officeDocument/2006/relationships/image" Target="../media/image48.png"/><Relationship Id="rId9" Type="http://schemas.openxmlformats.org/officeDocument/2006/relationships/image" Target="../media/image53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youtube.com/watch?v=iChBhHpFtMI" TargetMode="External"/><Relationship Id="rId7" Type="http://schemas.openxmlformats.org/officeDocument/2006/relationships/image" Target="../media/image58.jpeg"/><Relationship Id="rId2" Type="http://schemas.openxmlformats.org/officeDocument/2006/relationships/hyperlink" Target="http://www.desy.de/news/news_search/index_eng.html?openDirectAnchor=1447&amp;two_columns=0" TargetMode="Externa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7.png"/><Relationship Id="rId5" Type="http://schemas.openxmlformats.org/officeDocument/2006/relationships/image" Target="../media/image56.png"/><Relationship Id="rId4" Type="http://schemas.openxmlformats.org/officeDocument/2006/relationships/image" Target="../media/image55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jpeg"/><Relationship Id="rId2" Type="http://schemas.openxmlformats.org/officeDocument/2006/relationships/image" Target="../media/image59.jpeg"/><Relationship Id="rId1" Type="http://schemas.openxmlformats.org/officeDocument/2006/relationships/slideLayout" Target="../slideLayouts/slideLayout13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3.jpg"/><Relationship Id="rId4" Type="http://schemas.openxmlformats.org/officeDocument/2006/relationships/image" Target="../media/image62.jp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tiff"/><Relationship Id="rId2" Type="http://schemas.openxmlformats.org/officeDocument/2006/relationships/image" Target="../media/image6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8.png"/><Relationship Id="rId5" Type="http://schemas.openxmlformats.org/officeDocument/2006/relationships/image" Target="../media/image67.png"/><Relationship Id="rId4" Type="http://schemas.openxmlformats.org/officeDocument/2006/relationships/image" Target="../media/image66.tiff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youtube.com/watch?v=Fuyl0DZB2u4" TargetMode="External"/><Relationship Id="rId2" Type="http://schemas.openxmlformats.org/officeDocument/2006/relationships/hyperlink" Target="https://www.youtube.com/watch?v=hYP5A3FuzJ8" TargetMode="Externa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0.png"/><Relationship Id="rId4" Type="http://schemas.openxmlformats.org/officeDocument/2006/relationships/image" Target="../media/image69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2.png"/><Relationship Id="rId2" Type="http://schemas.openxmlformats.org/officeDocument/2006/relationships/image" Target="../media/image71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4.png"/><Relationship Id="rId4" Type="http://schemas.openxmlformats.org/officeDocument/2006/relationships/image" Target="../media/image73.png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png"/><Relationship Id="rId2" Type="http://schemas.openxmlformats.org/officeDocument/2006/relationships/hyperlink" Target="https://www.youtube.com/watch?v=nkydJXigkRE&amp;t=114s" TargetMode="External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81.png"/><Relationship Id="rId13" Type="http://schemas.openxmlformats.org/officeDocument/2006/relationships/image" Target="../media/image86.png"/><Relationship Id="rId18" Type="http://schemas.openxmlformats.org/officeDocument/2006/relationships/image" Target="../media/image91.png"/><Relationship Id="rId3" Type="http://schemas.openxmlformats.org/officeDocument/2006/relationships/image" Target="../media/image76.png"/><Relationship Id="rId7" Type="http://schemas.openxmlformats.org/officeDocument/2006/relationships/image" Target="../media/image80.png"/><Relationship Id="rId12" Type="http://schemas.openxmlformats.org/officeDocument/2006/relationships/image" Target="../media/image85.png"/><Relationship Id="rId17" Type="http://schemas.openxmlformats.org/officeDocument/2006/relationships/image" Target="../media/image90.png"/><Relationship Id="rId2" Type="http://schemas.openxmlformats.org/officeDocument/2006/relationships/notesSlide" Target="../notesSlides/notesSlide4.xml"/><Relationship Id="rId16" Type="http://schemas.openxmlformats.org/officeDocument/2006/relationships/image" Target="../media/image8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9.png"/><Relationship Id="rId11" Type="http://schemas.openxmlformats.org/officeDocument/2006/relationships/image" Target="../media/image84.png"/><Relationship Id="rId5" Type="http://schemas.openxmlformats.org/officeDocument/2006/relationships/image" Target="../media/image78.png"/><Relationship Id="rId15" Type="http://schemas.openxmlformats.org/officeDocument/2006/relationships/image" Target="../media/image88.png"/><Relationship Id="rId10" Type="http://schemas.openxmlformats.org/officeDocument/2006/relationships/image" Target="../media/image83.png"/><Relationship Id="rId19" Type="http://schemas.openxmlformats.org/officeDocument/2006/relationships/image" Target="../media/image92.png"/><Relationship Id="rId4" Type="http://schemas.openxmlformats.org/officeDocument/2006/relationships/image" Target="../media/image77.png"/><Relationship Id="rId9" Type="http://schemas.openxmlformats.org/officeDocument/2006/relationships/image" Target="../media/image82.png"/><Relationship Id="rId14" Type="http://schemas.openxmlformats.org/officeDocument/2006/relationships/image" Target="../media/image87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4.png"/><Relationship Id="rId2" Type="http://schemas.openxmlformats.org/officeDocument/2006/relationships/image" Target="../media/image9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7.png"/><Relationship Id="rId5" Type="http://schemas.openxmlformats.org/officeDocument/2006/relationships/image" Target="../media/image96.png"/><Relationship Id="rId4" Type="http://schemas.openxmlformats.org/officeDocument/2006/relationships/image" Target="../media/image95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8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9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0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02.png"/><Relationship Id="rId4" Type="http://schemas.openxmlformats.org/officeDocument/2006/relationships/image" Target="../media/image101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3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6.png"/><Relationship Id="rId5" Type="http://schemas.openxmlformats.org/officeDocument/2006/relationships/image" Target="../media/image105.png"/><Relationship Id="rId4" Type="http://schemas.openxmlformats.org/officeDocument/2006/relationships/image" Target="../media/image104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8.png"/><Relationship Id="rId2" Type="http://schemas.openxmlformats.org/officeDocument/2006/relationships/image" Target="../media/image107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9.png"/><Relationship Id="rId2" Type="http://schemas.openxmlformats.org/officeDocument/2006/relationships/hyperlink" Target="https://originnetwork.web.cern.ch/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5D4A927-6CEC-4EB4-B6FE-CF0A23674D1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-850444" y="0"/>
            <a:ext cx="9261019" cy="1398707"/>
          </a:xfrm>
        </p:spPr>
        <p:txBody>
          <a:bodyPr>
            <a:noAutofit/>
          </a:bodyPr>
          <a:lstStyle/>
          <a:p>
            <a:pPr algn="ctr"/>
            <a:r>
              <a:rPr lang="en-US" sz="4000" dirty="0">
                <a:solidFill>
                  <a:srgbClr val="FFFFFF"/>
                </a:solidFill>
              </a:rPr>
              <a:t>Education and Outreach </a:t>
            </a:r>
            <a:br>
              <a:rPr lang="en-US" sz="4000" dirty="0">
                <a:solidFill>
                  <a:srgbClr val="FFFFFF"/>
                </a:solidFill>
              </a:rPr>
            </a:br>
            <a:r>
              <a:rPr lang="en-US" sz="4000" dirty="0">
                <a:solidFill>
                  <a:srgbClr val="FFFFFF"/>
                </a:solidFill>
              </a:rPr>
              <a:t>and Communications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6816BD9-43F8-48A7-8F15-8D4D0D8A12A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143000" y="5553077"/>
            <a:ext cx="6858000" cy="823796"/>
          </a:xfrm>
        </p:spPr>
        <p:txBody>
          <a:bodyPr>
            <a:noAutofit/>
          </a:bodyPr>
          <a:lstStyle/>
          <a:p>
            <a:r>
              <a:rPr lang="en-US" sz="2000" dirty="0">
                <a:solidFill>
                  <a:srgbClr val="FFFFFF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Jim Madsen</a:t>
            </a:r>
          </a:p>
          <a:p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March 11, 2019 </a:t>
            </a:r>
          </a:p>
          <a:p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IceCube M&amp;O Mid-Term Review</a:t>
            </a:r>
            <a:endParaRPr lang="en-US" sz="2000" dirty="0">
              <a:solidFill>
                <a:srgbClr val="FFFFFF"/>
              </a:solidFill>
              <a:latin typeface="Calibri Light" panose="020F0302020204030204" pitchFamily="34" charset="0"/>
              <a:cs typeface="Calibri Light" panose="020F0302020204030204" pitchFamily="34" charset="0"/>
            </a:endParaRP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9B31C3F8-A8C5-4633-8E32-5B5C2AF70608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8281"/>
          <a:stretch/>
        </p:blipFill>
        <p:spPr>
          <a:xfrm>
            <a:off x="0" y="1759421"/>
            <a:ext cx="9144000" cy="36888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0145853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077C375F-CD3A-468E-9E0F-E491C50400A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43747" y="5548828"/>
            <a:ext cx="1480511" cy="828381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2B2A2490-ADE0-4386-9025-242386742A4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-189531"/>
            <a:ext cx="7886700" cy="994172"/>
          </a:xfrm>
        </p:spPr>
        <p:txBody>
          <a:bodyPr/>
          <a:lstStyle/>
          <a:p>
            <a:pPr algn="ctr"/>
            <a:r>
              <a:rPr lang="en-US" dirty="0"/>
              <a:t>Deliverables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51DE989-F28A-4F96-AF66-F4016B7A477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330325"/>
            <a:ext cx="6057900" cy="4422776"/>
          </a:xfrm>
        </p:spPr>
        <p:txBody>
          <a:bodyPr>
            <a:normAutofit fontScale="85000" lnSpcReduction="20000"/>
          </a:bodyPr>
          <a:lstStyle/>
          <a:p>
            <a:r>
              <a:rPr lang="en-US" i="1" dirty="0"/>
              <a:t>Reach high school students, teachers and K-12 classrooms</a:t>
            </a:r>
          </a:p>
          <a:p>
            <a:r>
              <a:rPr lang="en-US" i="1" dirty="0"/>
              <a:t>Build STEM awareness through undergraduate research and South Pole deployments (PolarTREC)</a:t>
            </a:r>
          </a:p>
          <a:p>
            <a:r>
              <a:rPr lang="en-US" i="1" dirty="0"/>
              <a:t>Produce captivating web and print resources, graphic designs and displays</a:t>
            </a:r>
          </a:p>
          <a:p>
            <a:r>
              <a:rPr lang="en-US" i="1" dirty="0"/>
              <a:t>Enhance Education &amp; Outreach capacity</a:t>
            </a:r>
          </a:p>
          <a:p>
            <a:r>
              <a:rPr lang="en-US" i="1" dirty="0"/>
              <a:t>Increase national and international audiences with conventional and new media</a:t>
            </a:r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C20BD50-4F58-4D9A-8623-AEB8B1BCD41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61630" y="1120048"/>
            <a:ext cx="1488505" cy="1116380"/>
          </a:xfrm>
          <a:prstGeom prst="rect">
            <a:avLst/>
          </a:prstGeom>
        </p:spPr>
      </p:pic>
      <p:pic>
        <p:nvPicPr>
          <p:cNvPr id="1026" name="Picture 2" descr="Image result for lesley anderson south pole">
            <a:extLst>
              <a:ext uri="{FF2B5EF4-FFF2-40B4-BE49-F238E27FC236}">
                <a16:creationId xmlns:a16="http://schemas.microsoft.com/office/drawing/2014/main" id="{878D37AD-E6F5-4738-9B86-BC297796B52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7151743" y="2312620"/>
            <a:ext cx="1488507" cy="11163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https://gallery.icecube.wisc.edu/web/var/resizes/Test-Album/thumbnails/GalleryCoverImage.jpg">
            <a:extLst>
              <a:ext uri="{FF2B5EF4-FFF2-40B4-BE49-F238E27FC236}">
                <a16:creationId xmlns:a16="http://schemas.microsoft.com/office/drawing/2014/main" id="{1DE7753F-00E8-4E56-87BD-2F7878C6C3E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43747" y="3498648"/>
            <a:ext cx="1488507" cy="116289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 descr="IMG_4585.jpg">
            <a:extLst>
              <a:ext uri="{FF2B5EF4-FFF2-40B4-BE49-F238E27FC236}">
                <a16:creationId xmlns:a16="http://schemas.microsoft.com/office/drawing/2014/main" id="{43C09E76-F4A2-49D9-AF21-AA44ECB52D31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2500" b="9079"/>
          <a:stretch/>
        </p:blipFill>
        <p:spPr>
          <a:xfrm>
            <a:off x="7151743" y="4723683"/>
            <a:ext cx="1480511" cy="759736"/>
          </a:xfrm>
          <a:prstGeom prst="rect">
            <a:avLst/>
          </a:prstGeom>
        </p:spPr>
      </p:pic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0BF1A39-0FDE-4980-9E45-FBF83E6D7B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2612160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047F65E-79D4-4BBC-B11F-B442BD4583C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47650" y="-177802"/>
            <a:ext cx="8229600" cy="1143000"/>
          </a:xfrm>
        </p:spPr>
        <p:txBody>
          <a:bodyPr/>
          <a:lstStyle/>
          <a:p>
            <a:r>
              <a:rPr lang="en-US" dirty="0" err="1"/>
              <a:t>IceCube</a:t>
            </a:r>
            <a:r>
              <a:rPr lang="en-US" dirty="0"/>
              <a:t> Masterclasses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98636DE-24B4-4A96-BC7D-1E47D66EB38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43479" y="1401051"/>
            <a:ext cx="5365660" cy="4351338"/>
          </a:xfrm>
        </p:spPr>
        <p:txBody>
          <a:bodyPr>
            <a:normAutofit fontScale="70000" lnSpcReduction="20000"/>
          </a:bodyPr>
          <a:lstStyle/>
          <a:p>
            <a:r>
              <a:rPr lang="en-US" sz="3400" dirty="0"/>
              <a:t>One-day event for high school students and accompanying teachers to experience IceCube research</a:t>
            </a:r>
          </a:p>
          <a:p>
            <a:r>
              <a:rPr lang="en-US" sz="3400" dirty="0"/>
              <a:t>Held annually since spring 2014</a:t>
            </a:r>
          </a:p>
          <a:p>
            <a:r>
              <a:rPr lang="en-US" sz="3400" dirty="0"/>
              <a:t>Two activities (HESE analysis and cosmic ray flux) with extensive </a:t>
            </a:r>
            <a:r>
              <a:rPr lang="en-US" sz="3400" dirty="0">
                <a:hlinkClick r:id="rId2"/>
              </a:rPr>
              <a:t>web resources</a:t>
            </a:r>
            <a:r>
              <a:rPr lang="en-US" sz="3400" dirty="0"/>
              <a:t> in English, French, German, and Spanish</a:t>
            </a:r>
          </a:p>
          <a:p>
            <a:r>
              <a:rPr lang="en-US" sz="3400" dirty="0"/>
              <a:t>Goals</a:t>
            </a:r>
          </a:p>
          <a:p>
            <a:pPr lvl="1"/>
            <a:r>
              <a:rPr lang="en-US" dirty="0"/>
              <a:t>Increase Masterclass participation to 250 students annually</a:t>
            </a:r>
          </a:p>
          <a:p>
            <a:pPr lvl="1"/>
            <a:r>
              <a:rPr lang="en-US" dirty="0"/>
              <a:t>Offer Masterclass in Spanish at a U.S. site</a:t>
            </a:r>
          </a:p>
          <a:p>
            <a:pPr lvl="1"/>
            <a:r>
              <a:rPr lang="en-US" dirty="0"/>
              <a:t>Review and revamp Masterclass resources based on user evaluations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FA0A6C3-F1CA-4D76-ADE5-BC9598A51DD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91250" y="1401051"/>
            <a:ext cx="2774078" cy="4294237"/>
          </a:xfrm>
          <a:prstGeom prst="rect">
            <a:avLst/>
          </a:prstGeom>
        </p:spPr>
      </p:pic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D09B1B4-4787-4DD0-BEF0-577A62769B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2376323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483B539-A89B-45B4-BCF5-8D4114F3856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84399" y="-299837"/>
            <a:ext cx="7881416" cy="1325563"/>
          </a:xfrm>
        </p:spPr>
        <p:txBody>
          <a:bodyPr/>
          <a:lstStyle/>
          <a:p>
            <a:r>
              <a:rPr lang="en-US" dirty="0" err="1"/>
              <a:t>IceCube</a:t>
            </a:r>
            <a:r>
              <a:rPr lang="en-US" dirty="0"/>
              <a:t> Masterclass Metrics</a:t>
            </a:r>
          </a:p>
        </p:txBody>
      </p:sp>
      <p:graphicFrame>
        <p:nvGraphicFramePr>
          <p:cNvPr id="6" name="Content Placeholder 5">
            <a:extLst>
              <a:ext uri="{FF2B5EF4-FFF2-40B4-BE49-F238E27FC236}">
                <a16:creationId xmlns:a16="http://schemas.microsoft.com/office/drawing/2014/main" id="{54EBC549-FA93-4492-B756-A6B9054B990E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204590547"/>
              </p:ext>
            </p:extLst>
          </p:nvPr>
        </p:nvGraphicFramePr>
        <p:xfrm>
          <a:off x="741871" y="2097017"/>
          <a:ext cx="3680594" cy="274779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7" name="TextBox 6">
            <a:extLst>
              <a:ext uri="{FF2B5EF4-FFF2-40B4-BE49-F238E27FC236}">
                <a16:creationId xmlns:a16="http://schemas.microsoft.com/office/drawing/2014/main" id="{D368BC24-A51D-4AEA-A09B-09CCF2DB411B}"/>
              </a:ext>
            </a:extLst>
          </p:cNvPr>
          <p:cNvSpPr txBox="1"/>
          <p:nvPr/>
        </p:nvSpPr>
        <p:spPr>
          <a:xfrm>
            <a:off x="1519616" y="2453835"/>
            <a:ext cx="1457130" cy="30008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350" dirty="0">
                <a:solidFill>
                  <a:srgbClr val="33CC33"/>
                </a:solidFill>
              </a:rPr>
              <a:t>Goal 250 students</a:t>
            </a:r>
          </a:p>
        </p:txBody>
      </p: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461694E1-FF33-4A5B-BD73-AC96ED8A1E49}"/>
              </a:ext>
            </a:extLst>
          </p:cNvPr>
          <p:cNvCxnSpPr/>
          <p:nvPr/>
        </p:nvCxnSpPr>
        <p:spPr>
          <a:xfrm>
            <a:off x="983797" y="2505655"/>
            <a:ext cx="2873828" cy="0"/>
          </a:xfrm>
          <a:prstGeom prst="line">
            <a:avLst/>
          </a:prstGeom>
          <a:ln>
            <a:solidFill>
              <a:srgbClr val="33CC33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TextBox 9">
            <a:extLst>
              <a:ext uri="{FF2B5EF4-FFF2-40B4-BE49-F238E27FC236}">
                <a16:creationId xmlns:a16="http://schemas.microsoft.com/office/drawing/2014/main" id="{037EB741-052D-48F5-80E4-DD495121E1BA}"/>
              </a:ext>
            </a:extLst>
          </p:cNvPr>
          <p:cNvSpPr txBox="1"/>
          <p:nvPr/>
        </p:nvSpPr>
        <p:spPr>
          <a:xfrm>
            <a:off x="983797" y="1506025"/>
            <a:ext cx="274953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Masterclass Participation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2A5D96C5-857E-4AA2-A9F6-EB616A6697B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71999" y="1906595"/>
            <a:ext cx="4185716" cy="2872229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FF24D7B8-466B-4546-A8C5-8FD1B76E5BFD}"/>
              </a:ext>
            </a:extLst>
          </p:cNvPr>
          <p:cNvSpPr txBox="1"/>
          <p:nvPr/>
        </p:nvSpPr>
        <p:spPr>
          <a:xfrm>
            <a:off x="5205463" y="1506025"/>
            <a:ext cx="343966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Masterclass Evaluation Example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AD87509-F030-48AF-86D5-496EAB15EFE0}"/>
              </a:ext>
            </a:extLst>
          </p:cNvPr>
          <p:cNvSpPr txBox="1"/>
          <p:nvPr/>
        </p:nvSpPr>
        <p:spPr>
          <a:xfrm>
            <a:off x="631290" y="5111745"/>
            <a:ext cx="7881415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defTabSz="457200"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000" i="1" dirty="0" err="1">
                <a:latin typeface="Calibri Light" panose="020F0302020204030204" pitchFamily="34" charset="0"/>
                <a:cs typeface="Calibri Light" panose="020F0302020204030204" pitchFamily="34" charset="0"/>
              </a:rPr>
              <a:t>IceCube</a:t>
            </a:r>
            <a:r>
              <a:rPr lang="en-US" sz="2000" i="1" dirty="0">
                <a:latin typeface="Calibri Light" panose="020F0302020204030204" pitchFamily="34" charset="0"/>
                <a:cs typeface="Calibri Light" panose="020F0302020204030204" pitchFamily="34" charset="0"/>
              </a:rPr>
              <a:t> Masterclass in Spanish in 2016 at WIPAC for 28 students</a:t>
            </a:r>
          </a:p>
          <a:p>
            <a:pPr marL="285750" indent="-285750" defTabSz="457200"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000" i="1" dirty="0">
                <a:latin typeface="Calibri Light" panose="020F0302020204030204" pitchFamily="34" charset="0"/>
                <a:cs typeface="Calibri Light" panose="020F0302020204030204" pitchFamily="34" charset="0"/>
              </a:rPr>
              <a:t>Planning underway for 2019 Masterclass and for an oscillation activity for 2020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5A854C40-E7F9-48D6-B5F9-694B90CFC5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916961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701132" y="1732664"/>
            <a:ext cx="3219219" cy="2414415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1262857" y="-39442"/>
            <a:ext cx="360881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UT Arlington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4975392" y="635704"/>
            <a:ext cx="406378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i="1" dirty="0">
                <a:solidFill>
                  <a:schemeClr val="bg1">
                    <a:lumMod val="85000"/>
                  </a:schemeClr>
                </a:solidFill>
              </a:rPr>
              <a:t>.</a:t>
            </a:r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-12312"/>
            <a:ext cx="914400" cy="808642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391" r="6015"/>
          <a:stretch/>
        </p:blipFill>
        <p:spPr>
          <a:xfrm>
            <a:off x="5701132" y="4254368"/>
            <a:ext cx="3219219" cy="2043949"/>
          </a:xfrm>
          <a:prstGeom prst="rect">
            <a:avLst/>
          </a:prstGeom>
        </p:spPr>
      </p:pic>
      <p:sp>
        <p:nvSpPr>
          <p:cNvPr id="3" name="Title 2">
            <a:extLst>
              <a:ext uri="{FF2B5EF4-FFF2-40B4-BE49-F238E27FC236}">
                <a16:creationId xmlns:a16="http://schemas.microsoft.com/office/drawing/2014/main" id="{D349AA52-05EF-494F-8935-0D4E8405D82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60592" y="-168957"/>
            <a:ext cx="8229600" cy="1143000"/>
          </a:xfrm>
        </p:spPr>
        <p:txBody>
          <a:bodyPr/>
          <a:lstStyle/>
          <a:p>
            <a:r>
              <a:rPr lang="en-US" dirty="0"/>
              <a:t>U of Texas-Arlington Program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2A525694-6C0D-44D5-8E2A-DEE607ABE10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3649" y="1991387"/>
            <a:ext cx="5281682" cy="4525963"/>
          </a:xfrm>
        </p:spPr>
        <p:txBody>
          <a:bodyPr>
            <a:normAutofit/>
          </a:bodyPr>
          <a:lstStyle/>
          <a:p>
            <a:r>
              <a:rPr lang="en-US" sz="2000" i="1" dirty="0">
                <a:solidFill>
                  <a:schemeClr val="tx1"/>
                </a:solidFill>
              </a:rPr>
              <a:t>Students from underrepresented groups</a:t>
            </a:r>
          </a:p>
          <a:p>
            <a:pPr marL="0" indent="0">
              <a:buNone/>
            </a:pPr>
            <a:r>
              <a:rPr lang="en-US" sz="2000" i="1" dirty="0">
                <a:solidFill>
                  <a:schemeClr val="tx1"/>
                </a:solidFill>
              </a:rPr>
              <a:t>	in STEM were encouraged to apply</a:t>
            </a:r>
          </a:p>
          <a:p>
            <a:r>
              <a:rPr lang="en-US" sz="2000" i="1" dirty="0">
                <a:solidFill>
                  <a:schemeClr val="tx1"/>
                </a:solidFill>
              </a:rPr>
              <a:t>Lectures:</a:t>
            </a:r>
          </a:p>
          <a:p>
            <a:pPr lvl="1"/>
            <a:r>
              <a:rPr lang="en-US" sz="1800" i="1" dirty="0">
                <a:solidFill>
                  <a:schemeClr val="tx1"/>
                </a:solidFill>
              </a:rPr>
              <a:t>Discovery at particle accelerators</a:t>
            </a:r>
          </a:p>
          <a:p>
            <a:pPr lvl="1"/>
            <a:r>
              <a:rPr lang="en-US" sz="1800" i="1" dirty="0">
                <a:solidFill>
                  <a:schemeClr val="tx1"/>
                </a:solidFill>
              </a:rPr>
              <a:t>Dark matter and dark energy</a:t>
            </a:r>
          </a:p>
          <a:p>
            <a:pPr lvl="1"/>
            <a:r>
              <a:rPr lang="en-US" sz="1800" i="1" dirty="0">
                <a:solidFill>
                  <a:schemeClr val="tx1"/>
                </a:solidFill>
              </a:rPr>
              <a:t>Black holes and cosmic accelerators</a:t>
            </a:r>
          </a:p>
          <a:p>
            <a:pPr lvl="1"/>
            <a:r>
              <a:rPr lang="en-US" sz="1800" i="1" dirty="0">
                <a:solidFill>
                  <a:schemeClr val="tx1"/>
                </a:solidFill>
              </a:rPr>
              <a:t>Neutrino astrophysics</a:t>
            </a:r>
          </a:p>
          <a:p>
            <a:r>
              <a:rPr lang="en-US" sz="2000" i="1" dirty="0">
                <a:solidFill>
                  <a:schemeClr val="tx1"/>
                </a:solidFill>
              </a:rPr>
              <a:t>Hands-on sessions:</a:t>
            </a:r>
          </a:p>
          <a:p>
            <a:pPr lvl="1"/>
            <a:r>
              <a:rPr lang="en-US" sz="1800" i="1" dirty="0">
                <a:solidFill>
                  <a:schemeClr val="tx1"/>
                </a:solidFill>
              </a:rPr>
              <a:t>Discovering new particles using real data and high energy physics tools</a:t>
            </a:r>
          </a:p>
          <a:p>
            <a:endParaRPr lang="en-US" dirty="0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57650966-F31A-4B2B-94BF-83B7383665CC}"/>
              </a:ext>
            </a:extLst>
          </p:cNvPr>
          <p:cNvSpPr/>
          <p:nvPr/>
        </p:nvSpPr>
        <p:spPr>
          <a:xfrm>
            <a:off x="-453006" y="1095463"/>
            <a:ext cx="9487950" cy="43088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1"/>
            <a:r>
              <a:rPr lang="en-US" sz="2200" i="1" dirty="0">
                <a:latin typeface="Calibri Light" panose="020F0302020204030204" pitchFamily="34" charset="0"/>
                <a:cs typeface="Calibri Light" panose="020F0302020204030204" pitchFamily="34" charset="0"/>
              </a:rPr>
              <a:t>High Energy Physics for junior &amp; senior high school students (July 10-20, 2018)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AE45C11-3F8A-4099-AA4E-A90B43476E1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0270549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1449" y="1648792"/>
            <a:ext cx="5444685" cy="5251449"/>
          </a:xfrm>
        </p:spPr>
        <p:txBody>
          <a:bodyPr>
            <a:normAutofit/>
          </a:bodyPr>
          <a:lstStyle/>
          <a:p>
            <a:pPr marL="457200" lvl="1" indent="0">
              <a:buNone/>
            </a:pPr>
            <a:endParaRPr lang="en-US" dirty="0"/>
          </a:p>
          <a:p>
            <a:pPr lvl="1"/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1102279" y="-13862"/>
            <a:ext cx="7678616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defTabSz="457200" fontAlgn="auto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4000" dirty="0">
                <a:solidFill>
                  <a:schemeClr val="bg1"/>
                </a:solidFill>
                <a:latin typeface="Calibri Light" panose="020F0302020204030204" pitchFamily="34" charset="0"/>
                <a:ea typeface="+mj-ea"/>
                <a:cs typeface="Calibri Light" panose="020F0302020204030204" pitchFamily="34" charset="0"/>
              </a:rPr>
              <a:t>Drexel Summer Internship</a:t>
            </a:r>
          </a:p>
        </p:txBody>
      </p:sp>
      <p:sp>
        <p:nvSpPr>
          <p:cNvPr id="7" name="Content Placeholder 2"/>
          <p:cNvSpPr txBox="1">
            <a:spLocks/>
          </p:cNvSpPr>
          <p:nvPr/>
        </p:nvSpPr>
        <p:spPr>
          <a:xfrm>
            <a:off x="217606" y="1388246"/>
            <a:ext cx="5795597" cy="458392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Clr>
                <a:srgbClr val="4C88C7"/>
              </a:buClr>
              <a:buFont typeface="Arial"/>
              <a:buChar char="•"/>
              <a:defRPr sz="32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Clr>
                <a:srgbClr val="4C88C7"/>
              </a:buClr>
              <a:buFont typeface="Arial"/>
              <a:buChar char="–"/>
              <a:defRPr sz="28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Clr>
                <a:srgbClr val="4C88C7"/>
              </a:buClr>
              <a:buFont typeface="Arial"/>
              <a:buChar char="•"/>
              <a:defRPr sz="24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Clr>
                <a:srgbClr val="4C88C7"/>
              </a:buClr>
              <a:buFont typeface="Arial"/>
              <a:buChar char="–"/>
              <a:defRPr sz="20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4C88C7"/>
              </a:buClr>
              <a:buSzTx/>
              <a:buFont typeface="Arial"/>
              <a:buNone/>
              <a:tabLst/>
              <a:defRPr/>
            </a:pPr>
            <a:r>
              <a:rPr lang="en-US" sz="2200" dirty="0">
                <a:latin typeface="Calibri Light" panose="020F0302020204030204" pitchFamily="34" charset="0"/>
                <a:cs typeface="Calibri Light" panose="020F0302020204030204" pitchFamily="34" charset="0"/>
              </a:rPr>
              <a:t>Four-week program (July 10-August 4 2017)</a:t>
            </a: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4C88C7"/>
              </a:buClr>
              <a:buSzTx/>
              <a:buFont typeface="Arial"/>
              <a:buChar char="•"/>
              <a:tabLst/>
              <a:defRPr/>
            </a:pPr>
            <a:r>
              <a:rPr lang="en-US" sz="2200" dirty="0">
                <a:latin typeface="Calibri Light" panose="020F0302020204030204" pitchFamily="34" charset="0"/>
                <a:cs typeface="Calibri Light" panose="020F0302020204030204" pitchFamily="34" charset="0"/>
              </a:rPr>
              <a:t>7 students participated (5 boys, 2 girls) </a:t>
            </a: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4C88C7"/>
              </a:buClr>
              <a:buSzTx/>
              <a:buFont typeface="Arial"/>
              <a:buChar char="•"/>
              <a:tabLst/>
              <a:defRPr/>
            </a:pPr>
            <a:r>
              <a:rPr lang="en-US" sz="2200" dirty="0">
                <a:latin typeface="Calibri Light" panose="020F0302020204030204" pitchFamily="34" charset="0"/>
                <a:cs typeface="Calibri Light" panose="020F0302020204030204" pitchFamily="34" charset="0"/>
              </a:rPr>
              <a:t>Designed, built and programmed an </a:t>
            </a:r>
            <a:r>
              <a:rPr lang="en-US" sz="2200" dirty="0" err="1">
                <a:latin typeface="Calibri Light" panose="020F0302020204030204" pitchFamily="34" charset="0"/>
                <a:cs typeface="Calibri Light" panose="020F0302020204030204" pitchFamily="34" charset="0"/>
              </a:rPr>
              <a:t>IceCube</a:t>
            </a:r>
            <a:r>
              <a:rPr lang="en-US" sz="2200" dirty="0">
                <a:latin typeface="Calibri Light" panose="020F0302020204030204" pitchFamily="34" charset="0"/>
                <a:cs typeface="Calibri Light" panose="020F0302020204030204" pitchFamily="34" charset="0"/>
              </a:rPr>
              <a:t> model</a:t>
            </a: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4C88C7"/>
              </a:buClr>
              <a:buSzTx/>
              <a:buFont typeface="Arial"/>
              <a:buChar char="•"/>
              <a:tabLst/>
              <a:defRPr/>
            </a:pPr>
            <a:r>
              <a:rPr lang="en-US" sz="2200" dirty="0">
                <a:latin typeface="Calibri Light" panose="020F0302020204030204" pitchFamily="34" charset="0"/>
                <a:cs typeface="Calibri Light" panose="020F0302020204030204" pitchFamily="34" charset="0"/>
              </a:rPr>
              <a:t>Presented at Franklin Institute &amp; physics department</a:t>
            </a: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4C88C7"/>
              </a:buClr>
              <a:buSzTx/>
              <a:buFont typeface="Arial"/>
              <a:buChar char="•"/>
              <a:tabLst/>
              <a:defRPr/>
            </a:pPr>
            <a:r>
              <a:rPr lang="en-US" sz="2200" dirty="0">
                <a:latin typeface="Calibri Light" panose="020F0302020204030204" pitchFamily="34" charset="0"/>
                <a:cs typeface="Calibri Light" panose="020F0302020204030204" pitchFamily="34" charset="0"/>
              </a:rPr>
              <a:t>Talked with professors, graduate students and other science researchers</a:t>
            </a: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4C88C7"/>
              </a:buClr>
              <a:buSzTx/>
              <a:buFont typeface="Arial"/>
              <a:buChar char="•"/>
              <a:tabLst/>
              <a:defRPr/>
            </a:pPr>
            <a:r>
              <a:rPr lang="en-US" sz="2200" dirty="0">
                <a:latin typeface="Calibri Light" panose="020F0302020204030204" pitchFamily="34" charset="0"/>
                <a:cs typeface="Calibri Light" panose="020F0302020204030204" pitchFamily="34" charset="0"/>
              </a:rPr>
              <a:t>Visited labs and research centers</a:t>
            </a: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4C88C7"/>
              </a:buClr>
              <a:buSzTx/>
              <a:buFont typeface="Arial"/>
              <a:buChar char="•"/>
              <a:tabLst/>
              <a:defRPr/>
            </a:pPr>
            <a:r>
              <a:rPr lang="en-US" sz="2200" dirty="0">
                <a:latin typeface="Calibri Light" panose="020F0302020204030204" pitchFamily="34" charset="0"/>
                <a:cs typeface="Calibri Light" panose="020F0302020204030204" pitchFamily="34" charset="0"/>
              </a:rPr>
              <a:t>Workshops on scientific communication and scientific presentations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146"/>
          <a:stretch/>
        </p:blipFill>
        <p:spPr>
          <a:xfrm rot="5400000">
            <a:off x="6126738" y="1230154"/>
            <a:ext cx="2678059" cy="2339487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239" r="13257"/>
          <a:stretch/>
        </p:blipFill>
        <p:spPr>
          <a:xfrm>
            <a:off x="6252092" y="3980854"/>
            <a:ext cx="2383419" cy="2277072"/>
          </a:xfrm>
          <a:prstGeom prst="rect">
            <a:avLst/>
          </a:prstGeom>
        </p:spPr>
      </p:pic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F2FF4063-CE08-4A15-B0FE-25220DA6DB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6</a:t>
            </a:fld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739D9ABC-9F74-4E34-A90A-E68D2CFCD75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-52439"/>
            <a:ext cx="838621" cy="8656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279453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1" name="Group"/>
          <p:cNvGrpSpPr/>
          <p:nvPr/>
        </p:nvGrpSpPr>
        <p:grpSpPr>
          <a:xfrm>
            <a:off x="0" y="-21866"/>
            <a:ext cx="3053593" cy="906734"/>
            <a:chOff x="-1127557" y="27171"/>
            <a:chExt cx="5180021" cy="1254002"/>
          </a:xfrm>
          <a:solidFill>
            <a:schemeClr val="bg1"/>
          </a:solidFill>
        </p:grpSpPr>
        <p:pic>
          <p:nvPicPr>
            <p:cNvPr id="120" name="Image" descr="Image"/>
            <p:cNvPicPr>
              <a:picLocks noChangeAspect="1"/>
            </p:cNvPicPr>
            <p:nvPr/>
          </p:nvPicPr>
          <p:blipFill>
            <a:blip r:embed="rId2">
              <a:extLst/>
            </a:blip>
            <a:stretch>
              <a:fillRect/>
            </a:stretch>
          </p:blipFill>
          <p:spPr>
            <a:xfrm>
              <a:off x="-275058" y="27171"/>
              <a:ext cx="4327522" cy="1184428"/>
            </a:xfrm>
            <a:prstGeom prst="rect">
              <a:avLst/>
            </a:prstGeom>
            <a:grpFill/>
            <a:ln w="12700" cap="flat">
              <a:noFill/>
              <a:miter lim="400000"/>
            </a:ln>
            <a:effectLst/>
          </p:spPr>
        </p:pic>
        <p:pic>
          <p:nvPicPr>
            <p:cNvPr id="119" name="Image" descr="Image"/>
            <p:cNvPicPr>
              <a:picLocks noChangeAspect="1"/>
            </p:cNvPicPr>
            <p:nvPr/>
          </p:nvPicPr>
          <p:blipFill>
            <a:blip r:embed="rId3">
              <a:extLst/>
            </a:blip>
            <a:stretch>
              <a:fillRect/>
            </a:stretch>
          </p:blipFill>
          <p:spPr>
            <a:xfrm>
              <a:off x="-1127557" y="33639"/>
              <a:ext cx="1074265" cy="1247534"/>
            </a:xfrm>
            <a:prstGeom prst="rect">
              <a:avLst/>
            </a:prstGeom>
            <a:grpFill/>
            <a:ln w="12700" cap="flat">
              <a:noFill/>
              <a:miter lim="400000"/>
            </a:ln>
            <a:effectLst/>
          </p:spPr>
        </p:pic>
      </p:grpSp>
      <p:grpSp>
        <p:nvGrpSpPr>
          <p:cNvPr id="124" name="IMG_3697.JPG"/>
          <p:cNvGrpSpPr/>
          <p:nvPr/>
        </p:nvGrpSpPr>
        <p:grpSpPr>
          <a:xfrm>
            <a:off x="6197102" y="3129093"/>
            <a:ext cx="2872202" cy="3491817"/>
            <a:chOff x="6574125" y="1336637"/>
            <a:chExt cx="3961963" cy="5009201"/>
          </a:xfrm>
        </p:grpSpPr>
        <p:pic>
          <p:nvPicPr>
            <p:cNvPr id="123" name="IMG_3697.JPG" descr="IMG_3697.JPG"/>
            <p:cNvPicPr>
              <a:picLocks noChangeAspect="1"/>
            </p:cNvPicPr>
            <p:nvPr/>
          </p:nvPicPr>
          <p:blipFill>
            <a:blip r:embed="rId4">
              <a:extLst/>
            </a:blip>
            <a:stretch>
              <a:fillRect/>
            </a:stretch>
          </p:blipFill>
          <p:spPr>
            <a:xfrm>
              <a:off x="6858860" y="1336637"/>
              <a:ext cx="3392492" cy="2544369"/>
            </a:xfrm>
            <a:prstGeom prst="rect">
              <a:avLst/>
            </a:prstGeom>
            <a:ln>
              <a:noFill/>
            </a:ln>
            <a:effectLst/>
          </p:spPr>
        </p:pic>
        <p:pic>
          <p:nvPicPr>
            <p:cNvPr id="122" name="IMG_3697.JPG" descr="IMG_3697.JPG"/>
            <p:cNvPicPr>
              <a:picLocks/>
            </p:cNvPicPr>
            <p:nvPr/>
          </p:nvPicPr>
          <p:blipFill rotWithShape="1">
            <a:blip r:embed="rId5">
              <a:extLst/>
            </a:blip>
            <a:srcRect l="4396" t="3740" r="2891" b="8753"/>
            <a:stretch/>
          </p:blipFill>
          <p:spPr>
            <a:xfrm>
              <a:off x="6574125" y="3219274"/>
              <a:ext cx="3961963" cy="3126564"/>
            </a:xfrm>
            <a:prstGeom prst="rect">
              <a:avLst/>
            </a:prstGeom>
            <a:effectLst/>
          </p:spPr>
        </p:pic>
      </p:grpSp>
      <p:grpSp>
        <p:nvGrpSpPr>
          <p:cNvPr id="131" name="Group"/>
          <p:cNvGrpSpPr/>
          <p:nvPr/>
        </p:nvGrpSpPr>
        <p:grpSpPr>
          <a:xfrm>
            <a:off x="805345" y="4162327"/>
            <a:ext cx="4673128" cy="2411529"/>
            <a:chOff x="2440986" y="-113289"/>
            <a:chExt cx="5509393" cy="3159082"/>
          </a:xfrm>
        </p:grpSpPr>
        <p:grpSp>
          <p:nvGrpSpPr>
            <p:cNvPr id="129" name="Group"/>
            <p:cNvGrpSpPr/>
            <p:nvPr/>
          </p:nvGrpSpPr>
          <p:grpSpPr>
            <a:xfrm>
              <a:off x="2440986" y="-113289"/>
              <a:ext cx="5509393" cy="3093147"/>
              <a:chOff x="2440986" y="-113289"/>
              <a:chExt cx="5509392" cy="3093145"/>
            </a:xfrm>
          </p:grpSpPr>
          <p:pic>
            <p:nvPicPr>
              <p:cNvPr id="127" name="Image" descr="Image"/>
              <p:cNvPicPr>
                <a:picLocks/>
              </p:cNvPicPr>
              <p:nvPr/>
            </p:nvPicPr>
            <p:blipFill rotWithShape="1">
              <a:blip r:embed="rId6">
                <a:extLst/>
              </a:blip>
              <a:srcRect l="33262"/>
              <a:stretch/>
            </p:blipFill>
            <p:spPr>
              <a:xfrm>
                <a:off x="2567682" y="-113289"/>
                <a:ext cx="5382696" cy="3093145"/>
              </a:xfrm>
              <a:prstGeom prst="roundRect">
                <a:avLst/>
              </a:prstGeom>
              <a:effectLst>
                <a:outerShdw blurRad="76200" dist="50800" dir="5400000" rotWithShape="0">
                  <a:srgbClr val="000000">
                    <a:alpha val="50000"/>
                  </a:srgbClr>
                </a:outerShdw>
              </a:effectLst>
            </p:spPr>
          </p:pic>
          <p:pic>
            <p:nvPicPr>
              <p:cNvPr id="128" name="Image" descr="Image"/>
              <p:cNvPicPr>
                <a:picLocks noChangeAspect="1"/>
              </p:cNvPicPr>
              <p:nvPr/>
            </p:nvPicPr>
            <p:blipFill>
              <a:blip r:embed="rId7">
                <a:extLst/>
              </a:blip>
              <a:srcRect b="2034"/>
              <a:stretch>
                <a:fillRect/>
              </a:stretch>
            </p:blipFill>
            <p:spPr>
              <a:xfrm>
                <a:off x="2440986" y="66389"/>
                <a:ext cx="2915517" cy="1103457"/>
              </a:xfrm>
              <a:prstGeom prst="roundRect">
                <a:avLst/>
              </a:prstGeom>
              <a:ln w="12700" cap="flat">
                <a:noFill/>
                <a:miter lim="400000"/>
              </a:ln>
              <a:effectLst>
                <a:outerShdw blurRad="76200" dist="50800" dir="5400000" rotWithShape="0">
                  <a:srgbClr val="FFFFFF">
                    <a:alpha val="50000"/>
                  </a:srgbClr>
                </a:outerShdw>
              </a:effectLst>
            </p:spPr>
          </p:pic>
        </p:grpSp>
        <p:pic>
          <p:nvPicPr>
            <p:cNvPr id="130" name="Image" descr="Image"/>
            <p:cNvPicPr>
              <a:picLocks noChangeAspect="1"/>
            </p:cNvPicPr>
            <p:nvPr/>
          </p:nvPicPr>
          <p:blipFill>
            <a:blip r:embed="rId8">
              <a:extLst/>
            </a:blip>
            <a:stretch>
              <a:fillRect/>
            </a:stretch>
          </p:blipFill>
          <p:spPr>
            <a:xfrm>
              <a:off x="2567682" y="2042145"/>
              <a:ext cx="2701485" cy="1003648"/>
            </a:xfrm>
            <a:prstGeom prst="roundRect">
              <a:avLst/>
            </a:prstGeom>
            <a:ln w="12700" cap="flat">
              <a:noFill/>
              <a:miter lim="400000"/>
            </a:ln>
            <a:effectLst>
              <a:outerShdw blurRad="76200" dist="50800" dir="5400000" rotWithShape="0">
                <a:srgbClr val="FFFFFF">
                  <a:alpha val="50000"/>
                </a:srgbClr>
              </a:outerShdw>
            </a:effectLst>
          </p:spPr>
        </p:pic>
      </p:grpSp>
      <p:pic>
        <p:nvPicPr>
          <p:cNvPr id="132" name="Image" descr="Image"/>
          <p:cNvPicPr>
            <a:picLocks/>
          </p:cNvPicPr>
          <p:nvPr/>
        </p:nvPicPr>
        <p:blipFill>
          <a:blip r:embed="rId9">
            <a:extLst/>
          </a:blip>
          <a:stretch>
            <a:fillRect/>
          </a:stretch>
        </p:blipFill>
        <p:spPr>
          <a:xfrm>
            <a:off x="6197101" y="884869"/>
            <a:ext cx="2836282" cy="2092828"/>
          </a:xfrm>
          <a:prstGeom prst="rect">
            <a:avLst/>
          </a:prstGeom>
        </p:spPr>
      </p:pic>
      <p:sp>
        <p:nvSpPr>
          <p:cNvPr id="134" name="Travelogue of Devyn’s Pole trip on the MSU web site"/>
          <p:cNvSpPr txBox="1"/>
          <p:nvPr/>
        </p:nvSpPr>
        <p:spPr>
          <a:xfrm>
            <a:off x="602380" y="4486682"/>
            <a:ext cx="3413319" cy="349135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wrap="square" lIns="35719" tIns="35719" rIns="35719" bIns="35719" anchor="ctr">
            <a:spAutoFit/>
          </a:bodyPr>
          <a:lstStyle>
            <a:lvl1pPr>
              <a:defRPr sz="2100"/>
            </a:lvl1pPr>
          </a:lstStyle>
          <a:p>
            <a:endParaRPr sz="1800" dirty="0">
              <a:latin typeface="Calibri Light" panose="020F0302020204030204" pitchFamily="34" charset="0"/>
              <a:cs typeface="Calibri Light" panose="020F0302020204030204" pitchFamily="34" charset="0"/>
            </a:endParaRP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CFBB61EE-8941-40FC-AE6E-3779C92E8D8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ADE97187-3301-4360-B2A8-D10BC372FF7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795" y="1550748"/>
            <a:ext cx="5824888" cy="4525963"/>
          </a:xfrm>
        </p:spPr>
        <p:txBody>
          <a:bodyPr/>
          <a:lstStyle/>
          <a:p>
            <a:r>
              <a:rPr lang="en-US" sz="2000" dirty="0"/>
              <a:t>Travelogue of Devyn’s Pole trip on the MSU web site </a:t>
            </a:r>
          </a:p>
          <a:p>
            <a:r>
              <a:rPr lang="en-US" sz="2000" dirty="0" err="1"/>
              <a:t>IceCube</a:t>
            </a:r>
            <a:r>
              <a:rPr lang="en-US" sz="2000" dirty="0"/>
              <a:t> Masterclass: 35 participants from Roscommon and Grand Rapids Central High Schools</a:t>
            </a:r>
          </a:p>
          <a:p>
            <a:r>
              <a:rPr lang="en-US" sz="2000" i="1" dirty="0"/>
              <a:t>Chasing the Ghost Particle</a:t>
            </a:r>
            <a:r>
              <a:rPr lang="en-US" sz="2000" dirty="0"/>
              <a:t>: Premiere + public Q&amp;A at Abrams Planetarium Science Fest highlight for Statewide Astronomy Night</a:t>
            </a:r>
          </a:p>
          <a:p>
            <a:endParaRPr lang="en-US" sz="2200" dirty="0"/>
          </a:p>
          <a:p>
            <a:endParaRPr lang="en-US" sz="2200" dirty="0"/>
          </a:p>
          <a:p>
            <a:endParaRPr lang="en-US" dirty="0">
              <a:solidFill>
                <a:schemeClr val="tx1"/>
              </a:solidFill>
            </a:endParaRPr>
          </a:p>
          <a:p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7</a:t>
            </a:fld>
            <a:endParaRPr lang="en-US" dirty="0"/>
          </a:p>
        </p:txBody>
      </p:sp>
      <p:sp>
        <p:nvSpPr>
          <p:cNvPr id="2" name="TextBox 1"/>
          <p:cNvSpPr txBox="1"/>
          <p:nvPr/>
        </p:nvSpPr>
        <p:spPr>
          <a:xfrm>
            <a:off x="3399773" y="-1489"/>
            <a:ext cx="285687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>
                <a:solidFill>
                  <a:schemeClr val="bg1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MSU Activities</a:t>
            </a:r>
          </a:p>
        </p:txBody>
      </p:sp>
    </p:spTree>
    <p:extLst>
      <p:ext uri="{BB962C8B-B14F-4D97-AF65-F5344CB8AC3E}">
        <p14:creationId xmlns:p14="http://schemas.microsoft.com/office/powerpoint/2010/main" val="330015775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-58691"/>
            <a:ext cx="9143999" cy="846181"/>
          </a:xfrm>
        </p:spPr>
        <p:txBody>
          <a:bodyPr>
            <a:normAutofit/>
          </a:bodyPr>
          <a:lstStyle/>
          <a:p>
            <a:pPr marL="228600"/>
            <a:r>
              <a:rPr lang="en-US" dirty="0"/>
              <a:t>Rosie &amp; Gibbs Comic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03431" y="1532196"/>
            <a:ext cx="6625207" cy="4924778"/>
          </a:xfrm>
        </p:spPr>
        <p:txBody>
          <a:bodyPr>
            <a:normAutofit/>
          </a:bodyPr>
          <a:lstStyle/>
          <a:p>
            <a:r>
              <a:rPr lang="en-US" sz="2400" dirty="0"/>
              <a:t>Launched March 2018 for elementary school kids</a:t>
            </a:r>
          </a:p>
          <a:p>
            <a:pPr lvl="1"/>
            <a:r>
              <a:rPr lang="en-US" sz="2000" dirty="0"/>
              <a:t>South Pole life and IceCube science</a:t>
            </a:r>
          </a:p>
          <a:p>
            <a:pPr lvl="1"/>
            <a:r>
              <a:rPr lang="en-US" sz="2000" dirty="0"/>
              <a:t>Special editions, e.g., </a:t>
            </a:r>
            <a:r>
              <a:rPr lang="en-US" sz="2000" i="1" dirty="0"/>
              <a:t>Science</a:t>
            </a:r>
            <a:r>
              <a:rPr lang="en-US" sz="2000" dirty="0"/>
              <a:t> papers</a:t>
            </a:r>
          </a:p>
          <a:p>
            <a:r>
              <a:rPr lang="en-US" sz="2400" dirty="0"/>
              <a:t>Tested (grades 1, 4) in Madison </a:t>
            </a:r>
          </a:p>
          <a:p>
            <a:pPr lvl="1"/>
            <a:r>
              <a:rPr lang="en-US" sz="2000" dirty="0"/>
              <a:t>Read comic out loud</a:t>
            </a:r>
          </a:p>
          <a:p>
            <a:pPr lvl="1"/>
            <a:r>
              <a:rPr lang="en-US" sz="2000" dirty="0"/>
              <a:t>Gave a short IceCube talk </a:t>
            </a:r>
          </a:p>
          <a:p>
            <a:pPr lvl="1"/>
            <a:r>
              <a:rPr lang="en-US" sz="2000" dirty="0"/>
              <a:t>Answered questions </a:t>
            </a:r>
          </a:p>
          <a:p>
            <a:pPr lvl="1"/>
            <a:r>
              <a:rPr lang="en-US" sz="2000" dirty="0"/>
              <a:t>Had kids make their own comics</a:t>
            </a:r>
          </a:p>
          <a:p>
            <a:r>
              <a:rPr lang="en-US" sz="2400" dirty="0"/>
              <a:t>Translated to 9 other languages thanks to awesome collaborators</a:t>
            </a:r>
          </a:p>
          <a:p>
            <a:pPr marL="457200" lvl="1" indent="0">
              <a:buNone/>
            </a:pPr>
            <a:endParaRPr lang="en-US" sz="2600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DACAA-3AAA-44EF-9BDD-98AE2AE93716}" type="slidenum">
              <a:rPr lang="en-US" smtClean="0"/>
              <a:pPr/>
              <a:t>8</a:t>
            </a:fld>
            <a:endParaRPr lang="en-US" dirty="0"/>
          </a:p>
        </p:txBody>
      </p:sp>
      <p:pic>
        <p:nvPicPr>
          <p:cNvPr id="4098" name="Picture 2" descr="Download the comic: &lt;a href=&quot;/static/outreach/docs/Adven1_RosieGibb_PrintReady_Pages_r.pdf&quot;&gt;4 pages letter&lt;/a&gt;, &lt;a href=&quot;/static/outreach/docs/Adven1_RosieGibb_PrintReady_Spread_r.pdf&quot;&gt;folded tabloid&lt;/a&gt;">
            <a:extLst>
              <a:ext uri="{FF2B5EF4-FFF2-40B4-BE49-F238E27FC236}">
                <a16:creationId xmlns:a16="http://schemas.microsoft.com/office/drawing/2014/main" id="{51B062F6-2C51-C941-8261-24029112292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48257" y="838018"/>
            <a:ext cx="1438544" cy="18629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AE73FE80-8CDC-CC4A-9BA9-496725BFC98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248257" y="4687954"/>
            <a:ext cx="1438544" cy="176902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9AA915E9-15FA-A548-A909-BE5A10F40D31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16049" t="-6856" b="9552"/>
          <a:stretch/>
        </p:blipFill>
        <p:spPr>
          <a:xfrm rot="5400000">
            <a:off x="7101117" y="2898600"/>
            <a:ext cx="1847128" cy="15528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2811810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15585C-9E96-43B9-9DDB-4BA9E5A7BC0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Undergraduate Research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A2FE847-8385-4208-94B9-5DB87C565BE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4657725" cy="4351338"/>
          </a:xfrm>
        </p:spPr>
        <p:txBody>
          <a:bodyPr>
            <a:normAutofit fontScale="92500" lnSpcReduction="20000"/>
          </a:bodyPr>
          <a:lstStyle/>
          <a:p>
            <a:r>
              <a:rPr lang="en-US" sz="2600" dirty="0"/>
              <a:t>Many IceCube institutions employ undergraduates</a:t>
            </a:r>
          </a:p>
          <a:p>
            <a:r>
              <a:rPr lang="en-US" sz="2600" dirty="0"/>
              <a:t>High-impact practice shown to increase retention</a:t>
            </a:r>
          </a:p>
          <a:p>
            <a:r>
              <a:rPr lang="en-US" sz="2600" dirty="0"/>
              <a:t>Engaging students early builds transferrable skills</a:t>
            </a:r>
          </a:p>
          <a:p>
            <a:r>
              <a:rPr lang="en-US" sz="2600" dirty="0"/>
              <a:t>Goals </a:t>
            </a:r>
          </a:p>
          <a:p>
            <a:pPr lvl="1"/>
            <a:r>
              <a:rPr lang="en-US" sz="2200" dirty="0"/>
              <a:t>Dedicated virtual meetings for undergraduate researchers </a:t>
            </a:r>
          </a:p>
          <a:p>
            <a:pPr lvl="1"/>
            <a:r>
              <a:rPr lang="en-US" sz="2200" dirty="0"/>
              <a:t>Increase visibility through poster prizes at collaboration meetings</a:t>
            </a:r>
          </a:p>
          <a:p>
            <a:pPr lvl="1"/>
            <a:r>
              <a:rPr lang="en-US" sz="2200" dirty="0"/>
              <a:t>Majority of UWRF REU and IRES students from underrepresented groups and/or two-year colleges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CBEB700-572A-4B34-B29C-BA73900C94A0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797" t="1112" r="674"/>
          <a:stretch/>
        </p:blipFill>
        <p:spPr>
          <a:xfrm>
            <a:off x="4572000" y="1797050"/>
            <a:ext cx="4258317" cy="3729301"/>
          </a:xfrm>
          <a:prstGeom prst="rect">
            <a:avLst/>
          </a:prstGeom>
          <a:scene3d>
            <a:camera prst="perspectiveHeroicExtremeLeftFacing"/>
            <a:lightRig rig="threePt" dir="t"/>
          </a:scene3d>
        </p:spPr>
      </p:pic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67F36FF-8708-491F-A5EC-3AF59CA98B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4740943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A65A0F2-5C2F-471C-86F7-A8743A2C2B7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UWRF REU* and IRES** Metrics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AF7A29F-BB7E-4869-A78B-AE07F95B65F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49" y="1473199"/>
            <a:ext cx="6398195" cy="4670425"/>
          </a:xfrm>
        </p:spPr>
        <p:txBody>
          <a:bodyPr>
            <a:normAutofit fontScale="70000" lnSpcReduction="20000"/>
          </a:bodyPr>
          <a:lstStyle/>
          <a:p>
            <a:r>
              <a:rPr lang="en-US" sz="3200" dirty="0"/>
              <a:t>REU in 4</a:t>
            </a:r>
            <a:r>
              <a:rPr lang="en-US" sz="3200" baseline="30000" dirty="0"/>
              <a:t>th</a:t>
            </a:r>
            <a:r>
              <a:rPr lang="en-US" sz="3200" dirty="0"/>
              <a:t> year (renewed 2018) </a:t>
            </a:r>
          </a:p>
          <a:p>
            <a:pPr lvl="1"/>
            <a:r>
              <a:rPr lang="en-US" sz="2900" dirty="0"/>
              <a:t>Recruits 6 students nationally</a:t>
            </a:r>
          </a:p>
          <a:p>
            <a:pPr lvl="1"/>
            <a:r>
              <a:rPr lang="en-US" sz="2900" dirty="0"/>
              <a:t>Students eligible after one year of physics</a:t>
            </a:r>
          </a:p>
          <a:p>
            <a:pPr lvl="1"/>
            <a:r>
              <a:rPr lang="en-US" sz="2900" dirty="0"/>
              <a:t>40% two-year college and 33% underrepresented students with equal gender representation</a:t>
            </a:r>
          </a:p>
          <a:p>
            <a:r>
              <a:rPr lang="en-US" sz="3100" dirty="0"/>
              <a:t>IRES supported 10 week summer experiences (2014-2017) in Belgium, Germany, and Sweden</a:t>
            </a:r>
          </a:p>
          <a:p>
            <a:pPr lvl="1"/>
            <a:r>
              <a:rPr lang="en-US" sz="2800" dirty="0"/>
              <a:t>19 students (8 women, 11 men) from 6 US IceCube institutions</a:t>
            </a:r>
          </a:p>
          <a:p>
            <a:pPr lvl="1"/>
            <a:r>
              <a:rPr lang="en-US" sz="2900" dirty="0"/>
              <a:t>6 students from underrepresented groups, 4 started at two-year colleges</a:t>
            </a:r>
          </a:p>
          <a:p>
            <a:pPr lvl="1"/>
            <a:r>
              <a:rPr lang="en-US" sz="2900" dirty="0"/>
              <a:t>Participated in virtual meetings, produced posters and some attended an IceCube meeting</a:t>
            </a:r>
          </a:p>
          <a:p>
            <a:pPr lvl="1"/>
            <a:endParaRPr lang="en-US" sz="2900" dirty="0"/>
          </a:p>
          <a:p>
            <a:pPr marL="457200" lvl="1" indent="0">
              <a:buNone/>
            </a:pPr>
            <a:r>
              <a:rPr lang="en-US" sz="2300" dirty="0"/>
              <a:t>NSF supported *Research Experiences for Undergraduates and **International Research Experiences for Students (renewal pending)</a:t>
            </a:r>
          </a:p>
        </p:txBody>
      </p:sp>
      <p:pic>
        <p:nvPicPr>
          <p:cNvPr id="4" name="Picture 2" descr="http://icecube.wisc.edu/~suruj/misc2015/DSC_0151.JPG">
            <a:extLst>
              <a:ext uri="{FF2B5EF4-FFF2-40B4-BE49-F238E27FC236}">
                <a16:creationId xmlns:a16="http://schemas.microsoft.com/office/drawing/2014/main" id="{5F03DFEB-BAD9-4CB0-8FA9-ABBBDA8251A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26866" y="1237679"/>
            <a:ext cx="1715636" cy="114375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3FDAC5A2-1305-4A9D-9D00-5ADEE6213A7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226867" y="3952797"/>
            <a:ext cx="1715636" cy="128806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CB734C59-EBA5-4662-AB8D-34D073225BB1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226866" y="5317664"/>
            <a:ext cx="1715637" cy="1142999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63DED719-1299-4759-ACA0-714139ACA346}"/>
              </a:ext>
            </a:extLst>
          </p:cNvPr>
          <p:cNvPicPr/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226867" y="2486025"/>
            <a:ext cx="1715636" cy="1362183"/>
          </a:xfrm>
          <a:prstGeom prst="rect">
            <a:avLst/>
          </a:prstGeom>
        </p:spPr>
      </p:pic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6DB79B-A6E0-4D39-807E-D553D5C56B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10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9048485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28349F4-4DF0-474F-8DB6-0B799EC107D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-178739"/>
            <a:ext cx="8143875" cy="951757"/>
          </a:xfrm>
        </p:spPr>
        <p:txBody>
          <a:bodyPr>
            <a:normAutofit/>
          </a:bodyPr>
          <a:lstStyle/>
          <a:p>
            <a:r>
              <a:rPr lang="en-US" dirty="0"/>
              <a:t>Teacher Deployments (PolarTREC*)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7B054D9-9CF1-4C83-A283-DBDAA83AEE1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5" y="1430817"/>
            <a:ext cx="5924550" cy="4651375"/>
          </a:xfrm>
        </p:spPr>
        <p:txBody>
          <a:bodyPr>
            <a:normAutofit fontScale="70000" lnSpcReduction="20000"/>
          </a:bodyPr>
          <a:lstStyle/>
          <a:p>
            <a:r>
              <a:rPr lang="en-US" dirty="0">
                <a:hlinkClick r:id="rId2"/>
              </a:rPr>
              <a:t>Armando Caussade</a:t>
            </a:r>
            <a:r>
              <a:rPr lang="en-US" dirty="0"/>
              <a:t> 2014-15</a:t>
            </a:r>
          </a:p>
          <a:p>
            <a:pPr lvl="1"/>
            <a:r>
              <a:rPr lang="en-US" dirty="0"/>
              <a:t>Puerto Rican educator and former Puerto Rico Astronomy Society president</a:t>
            </a:r>
          </a:p>
          <a:p>
            <a:pPr lvl="1"/>
            <a:r>
              <a:rPr lang="en-US" dirty="0"/>
              <a:t>Extensive media coverage and resources in English and Spanish including his </a:t>
            </a:r>
            <a:r>
              <a:rPr lang="en-US" dirty="0">
                <a:hlinkClick r:id="rId3"/>
              </a:rPr>
              <a:t>book</a:t>
            </a:r>
            <a:r>
              <a:rPr lang="en-US" dirty="0"/>
              <a:t>  </a:t>
            </a:r>
            <a:endParaRPr lang="en-US" dirty="0">
              <a:hlinkClick r:id="rId4"/>
            </a:endParaRPr>
          </a:p>
          <a:p>
            <a:r>
              <a:rPr lang="en-US" dirty="0">
                <a:hlinkClick r:id="rId4"/>
              </a:rPr>
              <a:t>Kate Miller </a:t>
            </a:r>
            <a:r>
              <a:rPr lang="en-US" dirty="0"/>
              <a:t>2016-17</a:t>
            </a:r>
          </a:p>
          <a:p>
            <a:pPr lvl="1"/>
            <a:r>
              <a:rPr lang="en-US" dirty="0"/>
              <a:t>Arlington, VA high school physics teacher</a:t>
            </a:r>
          </a:p>
          <a:p>
            <a:pPr lvl="1"/>
            <a:r>
              <a:rPr lang="en-US" dirty="0"/>
              <a:t>South Pole Station </a:t>
            </a:r>
            <a:r>
              <a:rPr lang="en-US" dirty="0">
                <a:hlinkClick r:id="rId5"/>
              </a:rPr>
              <a:t>video</a:t>
            </a:r>
            <a:r>
              <a:rPr lang="en-US" dirty="0"/>
              <a:t> (~900, 000 views)</a:t>
            </a:r>
          </a:p>
          <a:p>
            <a:r>
              <a:rPr lang="en-US" dirty="0">
                <a:hlinkClick r:id="rId6"/>
              </a:rPr>
              <a:t>Lesley Anderson </a:t>
            </a:r>
            <a:r>
              <a:rPr lang="en-US" dirty="0"/>
              <a:t>2017-18</a:t>
            </a:r>
          </a:p>
          <a:p>
            <a:pPr lvl="1"/>
            <a:r>
              <a:rPr lang="en-US" dirty="0"/>
              <a:t>Chula Vista, CA high school biology and environmental science teacher</a:t>
            </a:r>
          </a:p>
          <a:p>
            <a:pPr lvl="1"/>
            <a:r>
              <a:rPr lang="en-US" dirty="0"/>
              <a:t>Great videos showing South Pole transportation, living and working environments and people</a:t>
            </a:r>
          </a:p>
          <a:p>
            <a:pPr marL="457200" lvl="1" indent="0">
              <a:buNone/>
            </a:pPr>
            <a:endParaRPr lang="en-US" dirty="0"/>
          </a:p>
          <a:p>
            <a:pPr marL="457200" lvl="1" indent="0">
              <a:buNone/>
            </a:pPr>
            <a:r>
              <a:rPr lang="en-US" sz="1900" dirty="0"/>
              <a:t>*NSF supported program pairs polar researchers and educators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4433F0D-AC7E-440D-A782-7FF7ABA2FBA2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l="9994" t="4818" r="10901" b="7297"/>
          <a:stretch/>
        </p:blipFill>
        <p:spPr>
          <a:xfrm>
            <a:off x="7258045" y="1064104"/>
            <a:ext cx="1257300" cy="1802921"/>
          </a:xfrm>
          <a:prstGeom prst="rect">
            <a:avLst/>
          </a:prstGeom>
        </p:spPr>
      </p:pic>
      <p:pic>
        <p:nvPicPr>
          <p:cNvPr id="2052" name="Picture 4" descr="Image result for kate Miller South Pole">
            <a:extLst>
              <a:ext uri="{FF2B5EF4-FFF2-40B4-BE49-F238E27FC236}">
                <a16:creationId xmlns:a16="http://schemas.microsoft.com/office/drawing/2014/main" id="{1659D95F-A0B3-4A81-8129-10CF4B61D1F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58045" y="2937878"/>
            <a:ext cx="1257299" cy="185536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4" name="Picture 6" descr="Image result for lesley anderson  South Pole">
            <a:extLst>
              <a:ext uri="{FF2B5EF4-FFF2-40B4-BE49-F238E27FC236}">
                <a16:creationId xmlns:a16="http://schemas.microsoft.com/office/drawing/2014/main" id="{7495380D-2301-4DFF-87F7-A7C39BD008E0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4737" t="29059" r="18322"/>
          <a:stretch/>
        </p:blipFill>
        <p:spPr bwMode="auto">
          <a:xfrm flipH="1">
            <a:off x="7258045" y="4864097"/>
            <a:ext cx="1257297" cy="18108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36A779E-12F2-4916-A17C-DAD7CA10AB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11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6428820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B4BEB76-70CF-4BAB-90B7-B5D4168DA3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9685" y="-214713"/>
            <a:ext cx="8229600" cy="1143000"/>
          </a:xfrm>
        </p:spPr>
        <p:txBody>
          <a:bodyPr/>
          <a:lstStyle/>
          <a:p>
            <a:r>
              <a:rPr lang="en-US" dirty="0"/>
              <a:t>Upward Bound (UB)* Connections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1E85DFF-6852-452E-959E-713C4707E24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52450" y="1425575"/>
            <a:ext cx="6029325" cy="4351338"/>
          </a:xfrm>
        </p:spPr>
        <p:txBody>
          <a:bodyPr>
            <a:normAutofit fontScale="70000" lnSpcReduction="20000"/>
          </a:bodyPr>
          <a:lstStyle/>
          <a:p>
            <a:r>
              <a:rPr lang="en-US" dirty="0"/>
              <a:t>IceCube PolarTREC teachers design and deliver two week summer science immersion class for UWRF UB program</a:t>
            </a:r>
          </a:p>
          <a:p>
            <a:pPr lvl="1"/>
            <a:r>
              <a:rPr lang="en-US" dirty="0"/>
              <a:t>10-year effort has served more than 400 highly diverse 9-12 grade students</a:t>
            </a:r>
          </a:p>
          <a:p>
            <a:pPr lvl="1"/>
            <a:r>
              <a:rPr lang="en-US" i="1" dirty="0"/>
              <a:t>Sew What?  Engineering Fashion in the Classroom</a:t>
            </a:r>
            <a:r>
              <a:rPr lang="en-US" dirty="0"/>
              <a:t>, Kaleidoscope </a:t>
            </a:r>
            <a:r>
              <a:rPr lang="en-US" dirty="0">
                <a:hlinkClick r:id="rId2"/>
              </a:rPr>
              <a:t>video article</a:t>
            </a:r>
            <a:endParaRPr lang="en-US" dirty="0"/>
          </a:p>
          <a:p>
            <a:r>
              <a:rPr lang="en-US" dirty="0"/>
              <a:t>University of Rochester 3-day STEM course for 15 students</a:t>
            </a:r>
          </a:p>
          <a:p>
            <a:pPr lvl="1"/>
            <a:r>
              <a:rPr lang="en-US" dirty="0"/>
              <a:t>Hands-on activities (e.g., mechanical analogs of particle physics experiments)</a:t>
            </a:r>
          </a:p>
          <a:p>
            <a:pPr lvl="1"/>
            <a:r>
              <a:rPr lang="en-US" dirty="0"/>
              <a:t>Masterclass-style IceCube data analysis and event categorization competitions</a:t>
            </a:r>
          </a:p>
          <a:p>
            <a:pPr marL="457200" lvl="1" indent="0">
              <a:buNone/>
            </a:pPr>
            <a:r>
              <a:rPr lang="en-US" i="1" dirty="0"/>
              <a:t>*</a:t>
            </a:r>
            <a:r>
              <a:rPr lang="en-US" sz="1900" dirty="0"/>
              <a:t>Upward Bound is a federally funded program to prepare first generation and/or low-income students for success in postsecondary education</a:t>
            </a:r>
          </a:p>
          <a:p>
            <a:endParaRPr lang="en-US" dirty="0"/>
          </a:p>
          <a:p>
            <a:endParaRPr lang="en-US" dirty="0"/>
          </a:p>
          <a:p>
            <a:pPr lvl="1"/>
            <a:endParaRPr lang="en-US" dirty="0"/>
          </a:p>
          <a:p>
            <a:endParaRPr lang="en-US" dirty="0"/>
          </a:p>
        </p:txBody>
      </p:sp>
      <p:pic>
        <p:nvPicPr>
          <p:cNvPr id="5" name="Picture 4" descr="A group of people in a room&#10;&#10;Description generated with very high confidence">
            <a:extLst>
              <a:ext uri="{FF2B5EF4-FFF2-40B4-BE49-F238E27FC236}">
                <a16:creationId xmlns:a16="http://schemas.microsoft.com/office/drawing/2014/main" id="{09484EBB-7061-4321-81D4-9D3145DA736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7029449" y="1528766"/>
            <a:ext cx="1844675" cy="1383506"/>
          </a:xfrm>
          <a:prstGeom prst="rect">
            <a:avLst/>
          </a:prstGeom>
        </p:spPr>
      </p:pic>
      <p:pic>
        <p:nvPicPr>
          <p:cNvPr id="4098" name="Picture 2" descr="Image result for IceCube upward bound">
            <a:extLst>
              <a:ext uri="{FF2B5EF4-FFF2-40B4-BE49-F238E27FC236}">
                <a16:creationId xmlns:a16="http://schemas.microsoft.com/office/drawing/2014/main" id="{F947F9D7-838A-4C04-8348-8394E95C8A6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29449" y="3082724"/>
            <a:ext cx="1836910" cy="12223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6F273592-0D2D-41FD-B971-DC6CE9F585F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037214" y="4475556"/>
            <a:ext cx="1844675" cy="1383506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E69482D-32EB-42B7-9850-7EF8886809B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12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1596120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A9CE36-14C7-43C6-AF6E-0AF64242FA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Web Resources and LED Models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2CD2886-24E4-4657-A4CB-70B01511457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1"/>
            <a:ext cx="5324475" cy="3902977"/>
          </a:xfrm>
        </p:spPr>
        <p:txBody>
          <a:bodyPr>
            <a:normAutofit fontScale="92500" lnSpcReduction="20000"/>
          </a:bodyPr>
          <a:lstStyle/>
          <a:p>
            <a:r>
              <a:rPr lang="en-US" sz="2600" dirty="0"/>
              <a:t>Growing </a:t>
            </a:r>
            <a:r>
              <a:rPr lang="en-US" sz="2600" dirty="0">
                <a:hlinkClick r:id="rId2"/>
              </a:rPr>
              <a:t>graphic and video collection</a:t>
            </a:r>
            <a:endParaRPr lang="en-US" sz="2600" dirty="0"/>
          </a:p>
          <a:p>
            <a:pPr lvl="1"/>
            <a:r>
              <a:rPr lang="en-US" sz="2400" dirty="0"/>
              <a:t>Support material for press releases</a:t>
            </a:r>
          </a:p>
          <a:p>
            <a:pPr lvl="1"/>
            <a:r>
              <a:rPr lang="en-US" sz="2400" dirty="0"/>
              <a:t>Promotional posters</a:t>
            </a:r>
          </a:p>
          <a:p>
            <a:pPr lvl="1"/>
            <a:r>
              <a:rPr lang="en-US" sz="2400" dirty="0"/>
              <a:t>Pictures from the South Pole</a:t>
            </a:r>
          </a:p>
          <a:p>
            <a:r>
              <a:rPr lang="en-US" sz="2600" dirty="0"/>
              <a:t>Multiple scale models to display </a:t>
            </a:r>
            <a:r>
              <a:rPr lang="en-US" sz="2600" dirty="0" err="1"/>
              <a:t>IceCube</a:t>
            </a:r>
            <a:r>
              <a:rPr lang="en-US" sz="2600" dirty="0"/>
              <a:t> data </a:t>
            </a:r>
          </a:p>
          <a:p>
            <a:pPr lvl="1"/>
            <a:r>
              <a:rPr lang="en-US" sz="2200" dirty="0"/>
              <a:t>WIPAC</a:t>
            </a:r>
          </a:p>
          <a:p>
            <a:pPr lvl="1"/>
            <a:r>
              <a:rPr lang="en-US" sz="2200" dirty="0"/>
              <a:t>Aachen</a:t>
            </a:r>
          </a:p>
          <a:p>
            <a:pPr lvl="1"/>
            <a:r>
              <a:rPr lang="en-US" sz="2200" dirty="0"/>
              <a:t>Munster</a:t>
            </a:r>
          </a:p>
          <a:p>
            <a:pPr lvl="1"/>
            <a:r>
              <a:rPr lang="en-US" sz="2200" dirty="0"/>
              <a:t>Gent</a:t>
            </a:r>
          </a:p>
          <a:p>
            <a:pPr lvl="1"/>
            <a:r>
              <a:rPr lang="en-US" sz="2200" dirty="0"/>
              <a:t>Stockholm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9D47CF8-9F8A-4BDE-A577-83956651A5A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04807" y="1043312"/>
            <a:ext cx="1963683" cy="1113776"/>
          </a:xfrm>
          <a:prstGeom prst="rect">
            <a:avLst/>
          </a:prstGeom>
        </p:spPr>
      </p:pic>
      <p:pic>
        <p:nvPicPr>
          <p:cNvPr id="5124" name="Picture 4" descr="Related image">
            <a:extLst>
              <a:ext uri="{FF2B5EF4-FFF2-40B4-BE49-F238E27FC236}">
                <a16:creationId xmlns:a16="http://schemas.microsoft.com/office/drawing/2014/main" id="{504CAB58-C558-425C-8B2F-C36D7E1EEF0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04807" y="2233390"/>
            <a:ext cx="1963683" cy="14727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DA1E74AF-E567-47E5-8D90-D8ABAB9100D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504807" y="3782454"/>
            <a:ext cx="1963683" cy="2943225"/>
          </a:xfrm>
          <a:prstGeom prst="rect">
            <a:avLst/>
          </a:prstGeom>
        </p:spPr>
      </p:pic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2EFD77F-7BA0-4B09-9FAB-9E890AD725B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13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9564806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5C6BA41-50FB-415C-B7D8-90FE0B3AB09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Enhancing E&amp;O Capacity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D5443AB-23D5-4D4F-A4DC-BF56B7E9A53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4936921" cy="4525963"/>
          </a:xfrm>
        </p:spPr>
        <p:txBody>
          <a:bodyPr>
            <a:normAutofit fontScale="92500" lnSpcReduction="20000"/>
          </a:bodyPr>
          <a:lstStyle/>
          <a:p>
            <a:r>
              <a:rPr lang="en-US" sz="2400" dirty="0"/>
              <a:t>Communications workshops at IceCube Collaboration meetings</a:t>
            </a:r>
          </a:p>
          <a:p>
            <a:r>
              <a:rPr lang="en-US" sz="2400" dirty="0"/>
              <a:t>Leveraging resources</a:t>
            </a:r>
          </a:p>
          <a:p>
            <a:pPr lvl="1"/>
            <a:r>
              <a:rPr lang="en-US" sz="2000" dirty="0"/>
              <a:t>APS </a:t>
            </a:r>
            <a:r>
              <a:rPr lang="en-US" sz="2000" dirty="0">
                <a:hlinkClick r:id="rId2"/>
              </a:rPr>
              <a:t>Lab</a:t>
            </a:r>
            <a:r>
              <a:rPr lang="en-US" sz="2000" baseline="30000" dirty="0">
                <a:hlinkClick r:id="rId2"/>
              </a:rPr>
              <a:t>3</a:t>
            </a:r>
            <a:r>
              <a:rPr lang="en-US" sz="2000" dirty="0">
                <a:hlinkClick r:id="rId2"/>
              </a:rPr>
              <a:t> outreach grant</a:t>
            </a:r>
            <a:endParaRPr lang="en-US" sz="2000" dirty="0"/>
          </a:p>
          <a:p>
            <a:pPr lvl="1"/>
            <a:r>
              <a:rPr lang="en-US" sz="2000" dirty="0"/>
              <a:t>NSF OPP grant </a:t>
            </a:r>
            <a:r>
              <a:rPr lang="en-US" sz="2000" i="1" dirty="0"/>
              <a:t>Exploring the Universe from Antarctica </a:t>
            </a:r>
            <a:r>
              <a:rPr lang="en-US" sz="2000" dirty="0"/>
              <a:t>for VR/Touch table activities</a:t>
            </a:r>
          </a:p>
          <a:p>
            <a:pPr lvl="1"/>
            <a:r>
              <a:rPr lang="en-US" sz="2000" dirty="0"/>
              <a:t>NSF M&amp;O supplemental award </a:t>
            </a:r>
            <a:r>
              <a:rPr lang="en-US" sz="2000" i="1" dirty="0" err="1"/>
              <a:t>Multimessenger@INCLUDES</a:t>
            </a:r>
            <a:r>
              <a:rPr lang="en-US" sz="2000" i="1" dirty="0"/>
              <a:t>: Leading a community of change in </a:t>
            </a:r>
            <a:r>
              <a:rPr lang="en-US" sz="2000" i="1" dirty="0" err="1"/>
              <a:t>multimessenger</a:t>
            </a:r>
            <a:r>
              <a:rPr lang="en-US" sz="2000" i="1" dirty="0"/>
              <a:t> astronomy</a:t>
            </a:r>
          </a:p>
          <a:p>
            <a:pPr lvl="1"/>
            <a:r>
              <a:rPr lang="en-US" sz="2000" dirty="0"/>
              <a:t>Working with European partners</a:t>
            </a:r>
          </a:p>
          <a:p>
            <a:r>
              <a:rPr lang="en-US" sz="2400" dirty="0"/>
              <a:t>Particle physics outreach</a:t>
            </a:r>
          </a:p>
          <a:p>
            <a:pPr lvl="1"/>
            <a:r>
              <a:rPr lang="en-US" sz="2000" dirty="0">
                <a:hlinkClick r:id="rId3"/>
              </a:rPr>
              <a:t>Interactions</a:t>
            </a:r>
            <a:endParaRPr lang="en-US" sz="2000" dirty="0"/>
          </a:p>
          <a:p>
            <a:pPr lvl="1"/>
            <a:r>
              <a:rPr lang="en-US" sz="2000" dirty="0">
                <a:hlinkClick r:id="rId4"/>
              </a:rPr>
              <a:t>Origin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A8E5C99-0CD3-4159-B4CA-6C8F22E85104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670672" y="2645429"/>
            <a:ext cx="3228975" cy="891197"/>
          </a:xfrm>
          <a:prstGeom prst="rect">
            <a:avLst/>
          </a:prstGeom>
        </p:spPr>
      </p:pic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9765BC7-A369-4369-9048-868412CB426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14</a:t>
            </a:fld>
            <a:endParaRPr lang="en-US" dirty="0"/>
          </a:p>
        </p:txBody>
      </p:sp>
      <p:pic>
        <p:nvPicPr>
          <p:cNvPr id="2050" name="Picture 2" descr="Interactions">
            <a:extLst>
              <a:ext uri="{FF2B5EF4-FFF2-40B4-BE49-F238E27FC236}">
                <a16:creationId xmlns:a16="http://schemas.microsoft.com/office/drawing/2014/main" id="{7DD0E909-C49B-42D9-8E41-BF1B2E41605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70671" y="4035263"/>
            <a:ext cx="3228975" cy="4476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E27AB685-E67E-4C80-A384-EEBB9F2F3C8F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743575" y="4662487"/>
            <a:ext cx="1876425" cy="18764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9800559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asted-image.png">
            <a:extLst>
              <a:ext uri="{FF2B5EF4-FFF2-40B4-BE49-F238E27FC236}">
                <a16:creationId xmlns:a16="http://schemas.microsoft.com/office/drawing/2014/main" id="{C77E8F33-081D-0742-AF98-10C8F9D89443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/>
          </a:blip>
          <a:srcRect l="6372" t="11179" b="5774"/>
          <a:stretch>
            <a:fillRect/>
          </a:stretch>
        </p:blipFill>
        <p:spPr>
          <a:xfrm>
            <a:off x="6553200" y="2375344"/>
            <a:ext cx="2080916" cy="1230488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548" h="21580" extrusionOk="0">
                <a:moveTo>
                  <a:pt x="10800" y="10"/>
                </a:moveTo>
                <a:cubicBezTo>
                  <a:pt x="9926" y="59"/>
                  <a:pt x="9124" y="278"/>
                  <a:pt x="8683" y="605"/>
                </a:cubicBezTo>
                <a:cubicBezTo>
                  <a:pt x="8506" y="735"/>
                  <a:pt x="8087" y="1298"/>
                  <a:pt x="7749" y="1858"/>
                </a:cubicBezTo>
                <a:cubicBezTo>
                  <a:pt x="7411" y="2418"/>
                  <a:pt x="7017" y="3031"/>
                  <a:pt x="6877" y="3220"/>
                </a:cubicBezTo>
                <a:cubicBezTo>
                  <a:pt x="6736" y="3409"/>
                  <a:pt x="6552" y="3790"/>
                  <a:pt x="6467" y="4066"/>
                </a:cubicBezTo>
                <a:cubicBezTo>
                  <a:pt x="6371" y="4376"/>
                  <a:pt x="6248" y="4583"/>
                  <a:pt x="6143" y="4609"/>
                </a:cubicBezTo>
                <a:cubicBezTo>
                  <a:pt x="6050" y="4632"/>
                  <a:pt x="5938" y="4761"/>
                  <a:pt x="5894" y="4901"/>
                </a:cubicBezTo>
                <a:cubicBezTo>
                  <a:pt x="5849" y="5041"/>
                  <a:pt x="5782" y="5125"/>
                  <a:pt x="5743" y="5084"/>
                </a:cubicBezTo>
                <a:cubicBezTo>
                  <a:pt x="5703" y="5043"/>
                  <a:pt x="5608" y="5068"/>
                  <a:pt x="5533" y="5136"/>
                </a:cubicBezTo>
                <a:cubicBezTo>
                  <a:pt x="5387" y="5268"/>
                  <a:pt x="3164" y="5612"/>
                  <a:pt x="1640" y="5742"/>
                </a:cubicBezTo>
                <a:cubicBezTo>
                  <a:pt x="1134" y="5785"/>
                  <a:pt x="625" y="5878"/>
                  <a:pt x="512" y="5950"/>
                </a:cubicBezTo>
                <a:cubicBezTo>
                  <a:pt x="126" y="6197"/>
                  <a:pt x="43" y="6848"/>
                  <a:pt x="7" y="9803"/>
                </a:cubicBezTo>
                <a:cubicBezTo>
                  <a:pt x="-27" y="12584"/>
                  <a:pt x="61" y="14519"/>
                  <a:pt x="266" y="15451"/>
                </a:cubicBezTo>
                <a:cubicBezTo>
                  <a:pt x="332" y="15754"/>
                  <a:pt x="395" y="16102"/>
                  <a:pt x="404" y="16224"/>
                </a:cubicBezTo>
                <a:cubicBezTo>
                  <a:pt x="414" y="16346"/>
                  <a:pt x="482" y="16551"/>
                  <a:pt x="552" y="16683"/>
                </a:cubicBezTo>
                <a:cubicBezTo>
                  <a:pt x="640" y="16847"/>
                  <a:pt x="655" y="16969"/>
                  <a:pt x="602" y="17059"/>
                </a:cubicBezTo>
                <a:cubicBezTo>
                  <a:pt x="504" y="17225"/>
                  <a:pt x="586" y="17623"/>
                  <a:pt x="719" y="17623"/>
                </a:cubicBezTo>
                <a:cubicBezTo>
                  <a:pt x="773" y="17623"/>
                  <a:pt x="1005" y="17784"/>
                  <a:pt x="1230" y="17983"/>
                </a:cubicBezTo>
                <a:cubicBezTo>
                  <a:pt x="1739" y="18433"/>
                  <a:pt x="2238" y="18748"/>
                  <a:pt x="2639" y="18860"/>
                </a:cubicBezTo>
                <a:cubicBezTo>
                  <a:pt x="2808" y="18908"/>
                  <a:pt x="3014" y="19013"/>
                  <a:pt x="3098" y="19100"/>
                </a:cubicBezTo>
                <a:cubicBezTo>
                  <a:pt x="3182" y="19188"/>
                  <a:pt x="3352" y="19274"/>
                  <a:pt x="3474" y="19288"/>
                </a:cubicBezTo>
                <a:cubicBezTo>
                  <a:pt x="3597" y="19303"/>
                  <a:pt x="3872" y="19450"/>
                  <a:pt x="4087" y="19617"/>
                </a:cubicBezTo>
                <a:cubicBezTo>
                  <a:pt x="4681" y="20077"/>
                  <a:pt x="4969" y="20215"/>
                  <a:pt x="5021" y="20071"/>
                </a:cubicBezTo>
                <a:cubicBezTo>
                  <a:pt x="5048" y="19997"/>
                  <a:pt x="5145" y="20034"/>
                  <a:pt x="5259" y="20160"/>
                </a:cubicBezTo>
                <a:cubicBezTo>
                  <a:pt x="5364" y="20277"/>
                  <a:pt x="5499" y="20341"/>
                  <a:pt x="5561" y="20301"/>
                </a:cubicBezTo>
                <a:cubicBezTo>
                  <a:pt x="5622" y="20261"/>
                  <a:pt x="5690" y="20301"/>
                  <a:pt x="5712" y="20395"/>
                </a:cubicBezTo>
                <a:cubicBezTo>
                  <a:pt x="5733" y="20489"/>
                  <a:pt x="5790" y="20578"/>
                  <a:pt x="5841" y="20588"/>
                </a:cubicBezTo>
                <a:cubicBezTo>
                  <a:pt x="5892" y="20598"/>
                  <a:pt x="6082" y="20629"/>
                  <a:pt x="6260" y="20656"/>
                </a:cubicBezTo>
                <a:cubicBezTo>
                  <a:pt x="6439" y="20683"/>
                  <a:pt x="6637" y="20780"/>
                  <a:pt x="6701" y="20870"/>
                </a:cubicBezTo>
                <a:cubicBezTo>
                  <a:pt x="6765" y="20961"/>
                  <a:pt x="6818" y="20998"/>
                  <a:pt x="6818" y="20959"/>
                </a:cubicBezTo>
                <a:cubicBezTo>
                  <a:pt x="6818" y="20919"/>
                  <a:pt x="7051" y="21001"/>
                  <a:pt x="7336" y="21142"/>
                </a:cubicBezTo>
                <a:cubicBezTo>
                  <a:pt x="7621" y="21282"/>
                  <a:pt x="8180" y="21451"/>
                  <a:pt x="8581" y="21507"/>
                </a:cubicBezTo>
                <a:cubicBezTo>
                  <a:pt x="8982" y="21563"/>
                  <a:pt x="9553" y="21593"/>
                  <a:pt x="9848" y="21575"/>
                </a:cubicBezTo>
                <a:cubicBezTo>
                  <a:pt x="10143" y="21557"/>
                  <a:pt x="10638" y="21528"/>
                  <a:pt x="10945" y="21512"/>
                </a:cubicBezTo>
                <a:cubicBezTo>
                  <a:pt x="11252" y="21497"/>
                  <a:pt x="11518" y="21444"/>
                  <a:pt x="11537" y="21392"/>
                </a:cubicBezTo>
                <a:cubicBezTo>
                  <a:pt x="11556" y="21341"/>
                  <a:pt x="11752" y="21293"/>
                  <a:pt x="11975" y="21288"/>
                </a:cubicBezTo>
                <a:cubicBezTo>
                  <a:pt x="12197" y="21282"/>
                  <a:pt x="12553" y="21184"/>
                  <a:pt x="12764" y="21074"/>
                </a:cubicBezTo>
                <a:cubicBezTo>
                  <a:pt x="12975" y="20963"/>
                  <a:pt x="13410" y="20871"/>
                  <a:pt x="13731" y="20870"/>
                </a:cubicBezTo>
                <a:cubicBezTo>
                  <a:pt x="14165" y="20869"/>
                  <a:pt x="14343" y="20820"/>
                  <a:pt x="14416" y="20672"/>
                </a:cubicBezTo>
                <a:cubicBezTo>
                  <a:pt x="14470" y="20561"/>
                  <a:pt x="14566" y="20500"/>
                  <a:pt x="14628" y="20541"/>
                </a:cubicBezTo>
                <a:cubicBezTo>
                  <a:pt x="14691" y="20582"/>
                  <a:pt x="14798" y="20536"/>
                  <a:pt x="14866" y="20437"/>
                </a:cubicBezTo>
                <a:cubicBezTo>
                  <a:pt x="14933" y="20337"/>
                  <a:pt x="15183" y="20225"/>
                  <a:pt x="15420" y="20186"/>
                </a:cubicBezTo>
                <a:cubicBezTo>
                  <a:pt x="15658" y="20147"/>
                  <a:pt x="15915" y="20051"/>
                  <a:pt x="15994" y="19977"/>
                </a:cubicBezTo>
                <a:cubicBezTo>
                  <a:pt x="16073" y="19904"/>
                  <a:pt x="16321" y="19746"/>
                  <a:pt x="16545" y="19628"/>
                </a:cubicBezTo>
                <a:cubicBezTo>
                  <a:pt x="16769" y="19509"/>
                  <a:pt x="17044" y="19285"/>
                  <a:pt x="17153" y="19126"/>
                </a:cubicBezTo>
                <a:lnTo>
                  <a:pt x="17350" y="18839"/>
                </a:lnTo>
                <a:lnTo>
                  <a:pt x="17146" y="18255"/>
                </a:lnTo>
                <a:lnTo>
                  <a:pt x="16943" y="17670"/>
                </a:lnTo>
                <a:lnTo>
                  <a:pt x="17140" y="16981"/>
                </a:lnTo>
                <a:cubicBezTo>
                  <a:pt x="17277" y="16501"/>
                  <a:pt x="17347" y="15992"/>
                  <a:pt x="17374" y="15300"/>
                </a:cubicBezTo>
                <a:cubicBezTo>
                  <a:pt x="17396" y="14754"/>
                  <a:pt x="17425" y="14248"/>
                  <a:pt x="17439" y="14172"/>
                </a:cubicBezTo>
                <a:cubicBezTo>
                  <a:pt x="17453" y="14097"/>
                  <a:pt x="17601" y="13969"/>
                  <a:pt x="17766" y="13885"/>
                </a:cubicBezTo>
                <a:cubicBezTo>
                  <a:pt x="17931" y="13801"/>
                  <a:pt x="18147" y="13585"/>
                  <a:pt x="18247" y="13405"/>
                </a:cubicBezTo>
                <a:cubicBezTo>
                  <a:pt x="18346" y="13225"/>
                  <a:pt x="18461" y="13076"/>
                  <a:pt x="18499" y="13076"/>
                </a:cubicBezTo>
                <a:cubicBezTo>
                  <a:pt x="18538" y="13076"/>
                  <a:pt x="18676" y="12950"/>
                  <a:pt x="18805" y="12794"/>
                </a:cubicBezTo>
                <a:lnTo>
                  <a:pt x="19039" y="12512"/>
                </a:lnTo>
                <a:lnTo>
                  <a:pt x="19199" y="12841"/>
                </a:lnTo>
                <a:cubicBezTo>
                  <a:pt x="19420" y="13295"/>
                  <a:pt x="19548" y="13391"/>
                  <a:pt x="20555" y="13849"/>
                </a:cubicBezTo>
                <a:cubicBezTo>
                  <a:pt x="21573" y="14311"/>
                  <a:pt x="21548" y="14300"/>
                  <a:pt x="21548" y="14052"/>
                </a:cubicBezTo>
                <a:cubicBezTo>
                  <a:pt x="21548" y="13938"/>
                  <a:pt x="21416" y="13806"/>
                  <a:pt x="21221" y="13718"/>
                </a:cubicBezTo>
                <a:cubicBezTo>
                  <a:pt x="19745" y="13057"/>
                  <a:pt x="19693" y="13023"/>
                  <a:pt x="19403" y="12497"/>
                </a:cubicBezTo>
                <a:cubicBezTo>
                  <a:pt x="19236" y="12196"/>
                  <a:pt x="19213" y="12051"/>
                  <a:pt x="19233" y="11374"/>
                </a:cubicBezTo>
                <a:cubicBezTo>
                  <a:pt x="19254" y="10661"/>
                  <a:pt x="19229" y="10516"/>
                  <a:pt x="18925" y="9631"/>
                </a:cubicBezTo>
                <a:cubicBezTo>
                  <a:pt x="18743" y="9101"/>
                  <a:pt x="18514" y="8598"/>
                  <a:pt x="18416" y="8508"/>
                </a:cubicBezTo>
                <a:cubicBezTo>
                  <a:pt x="18168" y="8282"/>
                  <a:pt x="18060" y="7914"/>
                  <a:pt x="18176" y="7678"/>
                </a:cubicBezTo>
                <a:cubicBezTo>
                  <a:pt x="18226" y="7576"/>
                  <a:pt x="18315" y="7490"/>
                  <a:pt x="18373" y="7490"/>
                </a:cubicBezTo>
                <a:cubicBezTo>
                  <a:pt x="18511" y="7490"/>
                  <a:pt x="18514" y="7500"/>
                  <a:pt x="18281" y="6514"/>
                </a:cubicBezTo>
                <a:cubicBezTo>
                  <a:pt x="18073" y="5636"/>
                  <a:pt x="18032" y="5579"/>
                  <a:pt x="17784" y="5804"/>
                </a:cubicBezTo>
                <a:cubicBezTo>
                  <a:pt x="17659" y="5918"/>
                  <a:pt x="17619" y="5880"/>
                  <a:pt x="17541" y="5574"/>
                </a:cubicBezTo>
                <a:cubicBezTo>
                  <a:pt x="17380" y="4945"/>
                  <a:pt x="16936" y="3805"/>
                  <a:pt x="16629" y="3236"/>
                </a:cubicBezTo>
                <a:cubicBezTo>
                  <a:pt x="16465" y="2934"/>
                  <a:pt x="16330" y="2634"/>
                  <a:pt x="16330" y="2568"/>
                </a:cubicBezTo>
                <a:cubicBezTo>
                  <a:pt x="16330" y="2405"/>
                  <a:pt x="15657" y="1597"/>
                  <a:pt x="15057" y="1038"/>
                </a:cubicBezTo>
                <a:cubicBezTo>
                  <a:pt x="14788" y="788"/>
                  <a:pt x="14385" y="534"/>
                  <a:pt x="14163" y="474"/>
                </a:cubicBezTo>
                <a:cubicBezTo>
                  <a:pt x="13941" y="415"/>
                  <a:pt x="13537" y="307"/>
                  <a:pt x="13263" y="234"/>
                </a:cubicBezTo>
                <a:cubicBezTo>
                  <a:pt x="12989" y="161"/>
                  <a:pt x="12279" y="64"/>
                  <a:pt x="11688" y="20"/>
                </a:cubicBezTo>
                <a:cubicBezTo>
                  <a:pt x="11390" y="-2"/>
                  <a:pt x="11092" y="-7"/>
                  <a:pt x="10800" y="10"/>
                </a:cubicBezTo>
                <a:close/>
                <a:moveTo>
                  <a:pt x="12495" y="631"/>
                </a:moveTo>
                <a:cubicBezTo>
                  <a:pt x="13248" y="678"/>
                  <a:pt x="13350" y="720"/>
                  <a:pt x="14049" y="1247"/>
                </a:cubicBezTo>
                <a:cubicBezTo>
                  <a:pt x="14460" y="1557"/>
                  <a:pt x="14924" y="1998"/>
                  <a:pt x="15081" y="2228"/>
                </a:cubicBezTo>
                <a:lnTo>
                  <a:pt x="15368" y="2651"/>
                </a:lnTo>
                <a:lnTo>
                  <a:pt x="14924" y="4269"/>
                </a:lnTo>
                <a:cubicBezTo>
                  <a:pt x="14679" y="5160"/>
                  <a:pt x="14377" y="6192"/>
                  <a:pt x="14252" y="6561"/>
                </a:cubicBezTo>
                <a:cubicBezTo>
                  <a:pt x="14030" y="7221"/>
                  <a:pt x="14020" y="7229"/>
                  <a:pt x="13661" y="7229"/>
                </a:cubicBezTo>
                <a:cubicBezTo>
                  <a:pt x="13460" y="7229"/>
                  <a:pt x="13229" y="7152"/>
                  <a:pt x="13146" y="7057"/>
                </a:cubicBezTo>
                <a:cubicBezTo>
                  <a:pt x="12625" y="6462"/>
                  <a:pt x="11756" y="6158"/>
                  <a:pt x="9774" y="5867"/>
                </a:cubicBezTo>
                <a:cubicBezTo>
                  <a:pt x="8329" y="5655"/>
                  <a:pt x="7998" y="5532"/>
                  <a:pt x="8073" y="5240"/>
                </a:cubicBezTo>
                <a:cubicBezTo>
                  <a:pt x="8694" y="2822"/>
                  <a:pt x="8875" y="2292"/>
                  <a:pt x="9247" y="1811"/>
                </a:cubicBezTo>
                <a:cubicBezTo>
                  <a:pt x="9963" y="885"/>
                  <a:pt x="10941" y="532"/>
                  <a:pt x="12495" y="631"/>
                </a:cubicBezTo>
                <a:close/>
              </a:path>
            </a:pathLst>
          </a:custGeom>
          <a:ln w="12700">
            <a:miter lim="400000"/>
          </a:ln>
        </p:spPr>
      </p:pic>
      <p:pic>
        <p:nvPicPr>
          <p:cNvPr id="4" name="ICVR.mov">
            <a:extLst>
              <a:ext uri="{FF2B5EF4-FFF2-40B4-BE49-F238E27FC236}">
                <a16:creationId xmlns:a16="http://schemas.microsoft.com/office/drawing/2014/main" id="{A9CB9BB9-EBD4-C446-B4D9-385F245C27DF}"/>
              </a:ext>
            </a:extLst>
          </p:cNvPr>
          <p:cNvPicPr>
            <a:picLocks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>
            <a:extLst/>
          </a:blip>
          <a:stretch>
            <a:fillRect/>
          </a:stretch>
        </p:blipFill>
        <p:spPr>
          <a:xfrm>
            <a:off x="4876801" y="4143376"/>
            <a:ext cx="4267200" cy="2661682"/>
          </a:xfrm>
          <a:prstGeom prst="rect">
            <a:avLst/>
          </a:prstGeom>
          <a:ln w="12700">
            <a:miter lim="400000"/>
          </a:ln>
        </p:spPr>
      </p:pic>
      <p:pic>
        <p:nvPicPr>
          <p:cNvPr id="5" name="image3.jpg" descr="JGU_RGB.jpg">
            <a:extLst>
              <a:ext uri="{FF2B5EF4-FFF2-40B4-BE49-F238E27FC236}">
                <a16:creationId xmlns:a16="http://schemas.microsoft.com/office/drawing/2014/main" id="{D7586132-2397-8940-84A7-6848108B42C0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/>
          </a:blip>
          <a:stretch>
            <a:fillRect/>
          </a:stretch>
        </p:blipFill>
        <p:spPr>
          <a:xfrm>
            <a:off x="95607" y="5674082"/>
            <a:ext cx="1047393" cy="1047393"/>
          </a:xfrm>
          <a:prstGeom prst="rect">
            <a:avLst/>
          </a:prstGeom>
          <a:ln w="12700">
            <a:miter lim="400000"/>
          </a:ln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F120E213-99E0-024A-8026-E4F4654B5AC2}"/>
              </a:ext>
            </a:extLst>
          </p:cNvPr>
          <p:cNvSpPr/>
          <p:nvPr/>
        </p:nvSpPr>
        <p:spPr>
          <a:xfrm>
            <a:off x="204096" y="1005273"/>
            <a:ext cx="8692253" cy="430271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400" dirty="0">
                <a:latin typeface="Calibri Light" panose="020F0302020204030204" pitchFamily="34" charset="0"/>
                <a:cs typeface="Calibri Light" panose="020F0302020204030204" pitchFamily="34" charset="0"/>
              </a:rPr>
              <a:t>Johannes Gutenberg University Mainz approach</a:t>
            </a:r>
          </a:p>
          <a:p>
            <a:pPr marL="742950" lvl="1" indent="-285750"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Oculus Rift ($500) + graphics card ($300) + PC for exhibitions, events,…</a:t>
            </a:r>
          </a:p>
          <a:p>
            <a:pPr marL="742950" lvl="1" indent="-285750"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Much better immersion than Google cardboard</a:t>
            </a:r>
          </a:p>
          <a:p>
            <a:pPr marL="742950" lvl="1" indent="-285750"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Immediate feeling of “hugeness”</a:t>
            </a:r>
          </a:p>
          <a:p>
            <a:pPr marL="285750" indent="-285750"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400" dirty="0">
                <a:latin typeface="Calibri Light" panose="020F0302020204030204" pitchFamily="34" charset="0"/>
                <a:cs typeface="Calibri Light" panose="020F0302020204030204" pitchFamily="34" charset="0"/>
              </a:rPr>
              <a:t>IceCube VR game</a:t>
            </a:r>
          </a:p>
          <a:p>
            <a:pPr marL="742950" lvl="1" indent="-285750"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Elevator from ICL down</a:t>
            </a:r>
          </a:p>
          <a:p>
            <a:pPr marL="742950" lvl="1" indent="-285750"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Identify the neutrino events (𝜈</a:t>
            </a:r>
            <a:r>
              <a:rPr lang="en-US" sz="2000" baseline="-25000" dirty="0">
                <a:latin typeface="Calibri Light" panose="020F0302020204030204" pitchFamily="34" charset="0"/>
                <a:cs typeface="Calibri Light" panose="020F0302020204030204" pitchFamily="34" charset="0"/>
              </a:rPr>
              <a:t>e</a:t>
            </a:r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|𝜈</a:t>
            </a:r>
            <a:r>
              <a:rPr lang="el-GR" sz="2000" baseline="-25000" dirty="0">
                <a:latin typeface="Calibri Light" panose="020F0302020204030204" pitchFamily="34" charset="0"/>
                <a:cs typeface="Calibri Light" panose="020F0302020204030204" pitchFamily="34" charset="0"/>
              </a:rPr>
              <a:t>μ</a:t>
            </a:r>
            <a:r>
              <a:rPr lang="el-GR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 </a:t>
            </a:r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vs. </a:t>
            </a:r>
            <a:r>
              <a:rPr lang="el-GR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μ)</a:t>
            </a:r>
          </a:p>
          <a:p>
            <a:pPr marL="285750" indent="-285750"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400" dirty="0">
                <a:latin typeface="Calibri Light" panose="020F0302020204030204" pitchFamily="34" charset="0"/>
                <a:cs typeface="Calibri Light" panose="020F0302020204030204" pitchFamily="34" charset="0"/>
              </a:rPr>
              <a:t>Current developments</a:t>
            </a:r>
          </a:p>
          <a:p>
            <a:pPr marL="742950" lvl="1" indent="-285750"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Improved graphics</a:t>
            </a:r>
          </a:p>
          <a:p>
            <a:pPr marL="742950" lvl="1" indent="-285750"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Better sounds and explanations</a:t>
            </a:r>
          </a:p>
          <a:p>
            <a:pPr marL="742950" lvl="1" indent="-285750"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Find (neutrino) vertex and direction</a:t>
            </a:r>
          </a:p>
        </p:txBody>
      </p:sp>
      <p:sp>
        <p:nvSpPr>
          <p:cNvPr id="7" name="Shape 128">
            <a:extLst>
              <a:ext uri="{FF2B5EF4-FFF2-40B4-BE49-F238E27FC236}">
                <a16:creationId xmlns:a16="http://schemas.microsoft.com/office/drawing/2014/main" id="{2F4DCDDF-0B76-5345-A3A7-4BE925A8FBB2}"/>
              </a:ext>
            </a:extLst>
          </p:cNvPr>
          <p:cNvSpPr txBox="1">
            <a:spLocks/>
          </p:cNvSpPr>
          <p:nvPr/>
        </p:nvSpPr>
        <p:spPr>
          <a:xfrm>
            <a:off x="95607" y="11589"/>
            <a:ext cx="7340618" cy="810637"/>
          </a:xfrm>
          <a:prstGeom prst="rect">
            <a:avLst/>
          </a:prstGeom>
        </p:spPr>
        <p:txBody>
          <a:bodyPr/>
          <a:lstStyle>
            <a:lvl1pPr algn="l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rgbClr val="192D42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231775"/>
            <a:r>
              <a:rPr lang="en-US" sz="3600" dirty="0">
                <a:solidFill>
                  <a:schemeClr val="bg1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Virtual Reality for IceCube</a:t>
            </a:r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15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923131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1782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10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Online Media 9">
            <a:hlinkClick r:id="" action="ppaction://media"/>
            <a:extLst>
              <a:ext uri="{FF2B5EF4-FFF2-40B4-BE49-F238E27FC236}">
                <a16:creationId xmlns:a16="http://schemas.microsoft.com/office/drawing/2014/main" id="{942BBE27-8780-49BD-A981-47F8DF631BF8}"/>
              </a:ext>
            </a:extLst>
          </p:cNvPr>
          <p:cNvPicPr>
            <a:picLocks noRot="1" noChangeAspect="1"/>
          </p:cNvPicPr>
          <p:nvPr>
            <a:videoFile r:link="rId1"/>
          </p:nvPr>
        </p:nvPicPr>
        <p:blipFill>
          <a:blip r:embed="rId4"/>
          <a:stretch>
            <a:fillRect/>
          </a:stretch>
        </p:blipFill>
        <p:spPr>
          <a:xfrm>
            <a:off x="206042" y="3098915"/>
            <a:ext cx="4962330" cy="2791311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06042" y="3098915"/>
            <a:ext cx="4967714" cy="2614293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-110246"/>
            <a:ext cx="8843234" cy="843695"/>
          </a:xfrm>
        </p:spPr>
        <p:txBody>
          <a:bodyPr>
            <a:noAutofit/>
          </a:bodyPr>
          <a:lstStyle/>
          <a:p>
            <a:pPr marL="231775"/>
            <a:r>
              <a:rPr lang="en-US" dirty="0">
                <a:solidFill>
                  <a:schemeClr val="bg1"/>
                </a:solidFill>
              </a:rPr>
              <a:t>WIPAC/WID* Touch Table and VR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02428" y="1070315"/>
            <a:ext cx="4898470" cy="3013907"/>
          </a:xfrm>
        </p:spPr>
        <p:txBody>
          <a:bodyPr>
            <a:noAutofit/>
          </a:bodyPr>
          <a:lstStyle/>
          <a:p>
            <a:r>
              <a:rPr lang="en-US" sz="2400" dirty="0">
                <a:solidFill>
                  <a:schemeClr val="tx1"/>
                </a:solidFill>
              </a:rPr>
              <a:t>Both VR and touch table developments are finished</a:t>
            </a:r>
          </a:p>
          <a:p>
            <a:pPr lvl="1"/>
            <a:r>
              <a:rPr lang="en-US" sz="2000" dirty="0">
                <a:solidFill>
                  <a:schemeClr val="tx1"/>
                </a:solidFill>
              </a:rPr>
              <a:t>English and Spanish versions</a:t>
            </a:r>
          </a:p>
          <a:p>
            <a:pPr lvl="1"/>
            <a:r>
              <a:rPr lang="en-US" sz="2000" dirty="0">
                <a:solidFill>
                  <a:schemeClr val="tx1"/>
                </a:solidFill>
              </a:rPr>
              <a:t>Supported by NSF OPP grant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DACAA-3AAA-44EF-9BDD-98AE2AE93716}" type="slidenum">
              <a:rPr lang="en-US" smtClean="0"/>
              <a:pPr/>
              <a:t>16</a:t>
            </a:fld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A18C5652-DA33-5248-9A52-80FF139B2948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t="12161" b="22423"/>
          <a:stretch/>
        </p:blipFill>
        <p:spPr>
          <a:xfrm>
            <a:off x="5459759" y="1508026"/>
            <a:ext cx="3381122" cy="165884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C6EFF9D9-C089-D54C-A49B-90FD925BE68E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8409"/>
          <a:stretch/>
        </p:blipFill>
        <p:spPr>
          <a:xfrm>
            <a:off x="6866284" y="4653367"/>
            <a:ext cx="1979678" cy="1621068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90DD9008-A68E-C44F-B7C4-B098274667F6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l="-341" t="8534" r="3071"/>
          <a:stretch/>
        </p:blipFill>
        <p:spPr>
          <a:xfrm>
            <a:off x="5465542" y="4653367"/>
            <a:ext cx="1290871" cy="1618488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575EFCA8-4BB5-2447-AEE4-88CD9D782BC6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r="9145"/>
          <a:stretch/>
        </p:blipFill>
        <p:spPr>
          <a:xfrm>
            <a:off x="5465541" y="3325669"/>
            <a:ext cx="1640091" cy="1172522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A570832F-9E32-7C4F-B12B-8D82418032BB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7204105" y="3327759"/>
            <a:ext cx="1636776" cy="1166812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1058728" y="5266004"/>
            <a:ext cx="308885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hlinkClick r:id="rId11"/>
              </a:rPr>
              <a:t>https://vimeo.com/251570914</a:t>
            </a:r>
            <a:endParaRPr lang="en-US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B45F04DA-780C-4373-B978-F7DFEE88AECA}"/>
              </a:ext>
            </a:extLst>
          </p:cNvPr>
          <p:cNvSpPr txBox="1"/>
          <p:nvPr/>
        </p:nvSpPr>
        <p:spPr>
          <a:xfrm>
            <a:off x="895350" y="6271855"/>
            <a:ext cx="325223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*</a:t>
            </a:r>
            <a:r>
              <a:rPr lang="en-US" dirty="0">
                <a:latin typeface="Calibri Light" panose="020F0302020204030204" pitchFamily="34" charset="0"/>
                <a:cs typeface="Calibri Light" panose="020F0302020204030204" pitchFamily="34" charset="0"/>
                <a:hlinkClick r:id="rId12"/>
              </a:rPr>
              <a:t>Wisconsin Institute of Discovery</a:t>
            </a:r>
            <a:endParaRPr lang="en-US" dirty="0">
              <a:latin typeface="Calibri Light" panose="020F0302020204030204" pitchFamily="34" charset="0"/>
              <a:cs typeface="Calibri Light" panose="020F03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2168523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F213E62-58DA-4EF1-8B07-4BE343BC41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National and International Events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D8286D1-12D1-4B44-BE75-B9BD39AF6D4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32034" y="1558255"/>
            <a:ext cx="6019100" cy="4525963"/>
          </a:xfrm>
        </p:spPr>
        <p:txBody>
          <a:bodyPr>
            <a:normAutofit/>
          </a:bodyPr>
          <a:lstStyle/>
          <a:p>
            <a:r>
              <a:rPr lang="en-US" sz="2400" dirty="0"/>
              <a:t>World Science Festival, NYC June 2015-2018</a:t>
            </a:r>
          </a:p>
          <a:p>
            <a:r>
              <a:rPr lang="en-US" sz="2400" dirty="0"/>
              <a:t>Festival of Lights, Belgium</a:t>
            </a:r>
          </a:p>
          <a:p>
            <a:r>
              <a:rPr lang="en-US" sz="2400" dirty="0"/>
              <a:t>Physics in Münster </a:t>
            </a:r>
          </a:p>
          <a:p>
            <a:r>
              <a:rPr lang="en-US" sz="2400" dirty="0">
                <a:hlinkClick r:id="rId2"/>
              </a:rPr>
              <a:t>AIS³</a:t>
            </a:r>
            <a:r>
              <a:rPr lang="en-US" sz="2400" dirty="0"/>
              <a:t> (Astrophysics Immersive Synthesizer, Germany) </a:t>
            </a:r>
          </a:p>
          <a:p>
            <a:r>
              <a:rPr lang="en-US" sz="2400" dirty="0"/>
              <a:t>NSF </a:t>
            </a:r>
            <a:r>
              <a:rPr lang="en-US" sz="2400" dirty="0">
                <a:hlinkClick r:id="rId3"/>
              </a:rPr>
              <a:t>Press Conference </a:t>
            </a:r>
            <a:r>
              <a:rPr lang="en-US" sz="2400" dirty="0"/>
              <a:t>on Breakthrough in Multi-messenger Astrophysics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B8237D7-7F07-4032-BD8B-302E2B0FEFA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944252" y="5116843"/>
            <a:ext cx="2099530" cy="1489133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499C6CF5-2FBE-447E-8A2E-0ABA554B2CD9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b="6042"/>
          <a:stretch/>
        </p:blipFill>
        <p:spPr>
          <a:xfrm>
            <a:off x="4742656" y="5116843"/>
            <a:ext cx="2099530" cy="1489133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10CAF64F-BFAD-4DD5-B7AC-DA9F2E8A2D40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944251" y="3429000"/>
            <a:ext cx="2099531" cy="1600199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173E5F5E-A09B-4413-BE81-FD58D53C64D0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0771"/>
          <a:stretch/>
        </p:blipFill>
        <p:spPr>
          <a:xfrm rot="5400000">
            <a:off x="6885051" y="1182626"/>
            <a:ext cx="2217929" cy="2099531"/>
          </a:xfrm>
          <a:prstGeom prst="rect">
            <a:avLst/>
          </a:prstGeom>
        </p:spPr>
      </p:pic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FDEE305C-9862-4A0C-B6B4-F933AE661E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17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9598844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" name="Highlights of Physics in Münster (18.–23.09.2017)"/>
          <p:cNvSpPr txBox="1">
            <a:spLocks noGrp="1"/>
          </p:cNvSpPr>
          <p:nvPr>
            <p:ph type="title"/>
          </p:nvPr>
        </p:nvSpPr>
        <p:spPr>
          <a:xfrm>
            <a:off x="120250" y="87482"/>
            <a:ext cx="7975025" cy="738527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2400">
                <a:latin typeface="Arial"/>
                <a:ea typeface="Arial"/>
                <a:cs typeface="Arial"/>
                <a:sym typeface="Arial"/>
              </a:defRPr>
            </a:lvl1pPr>
          </a:lstStyle>
          <a:p>
            <a:r>
              <a:rPr sz="3600" dirty="0">
                <a:latin typeface="Calibri Light" panose="020F0302020204030204" pitchFamily="34" charset="0"/>
                <a:cs typeface="Calibri Light" panose="020F0302020204030204" pitchFamily="34" charset="0"/>
              </a:rPr>
              <a:t>Highlights of Physics in Münster</a:t>
            </a:r>
          </a:p>
        </p:txBody>
      </p:sp>
      <p:sp>
        <p:nvSpPr>
          <p:cNvPr id="122" name="Annual physics event in Germany hosted in changing towns  Topic 2017: Structure and Symmetry…"/>
          <p:cNvSpPr txBox="1">
            <a:spLocks noGrp="1"/>
          </p:cNvSpPr>
          <p:nvPr>
            <p:ph type="body" sz="half" idx="4294967295"/>
          </p:nvPr>
        </p:nvSpPr>
        <p:spPr>
          <a:xfrm>
            <a:off x="120250" y="1510703"/>
            <a:ext cx="4594225" cy="5926137"/>
          </a:xfrm>
          <a:prstGeom prst="rect">
            <a:avLst/>
          </a:prstGeom>
        </p:spPr>
        <p:txBody>
          <a:bodyPr anchor="t">
            <a:normAutofit/>
          </a:bodyPr>
          <a:lstStyle/>
          <a:p>
            <a:pPr marL="253116" indent="-253116">
              <a:defRPr sz="2000"/>
            </a:pPr>
            <a:r>
              <a:rPr sz="2400" dirty="0">
                <a:latin typeface="Calibri Light" panose="020F0302020204030204" pitchFamily="34" charset="0"/>
                <a:cs typeface="Calibri Light" panose="020F0302020204030204" pitchFamily="34" charset="0"/>
              </a:rPr>
              <a:t>Annual physics event hosted in </a:t>
            </a:r>
            <a:r>
              <a:rPr lang="en-US" sz="2400" dirty="0">
                <a:latin typeface="Calibri Light" panose="020F0302020204030204" pitchFamily="34" charset="0"/>
                <a:cs typeface="Calibri Light" panose="020F0302020204030204" pitchFamily="34" charset="0"/>
              </a:rPr>
              <a:t>many</a:t>
            </a:r>
            <a:r>
              <a:rPr sz="2400" dirty="0">
                <a:latin typeface="Calibri Light" panose="020F0302020204030204" pitchFamily="34" charset="0"/>
                <a:cs typeface="Calibri Light" panose="020F0302020204030204" pitchFamily="34" charset="0"/>
              </a:rPr>
              <a:t> towns</a:t>
            </a:r>
            <a:r>
              <a:rPr lang="en-US" sz="2400" dirty="0">
                <a:latin typeface="Calibri Light" panose="020F0302020204030204" pitchFamily="34" charset="0"/>
                <a:cs typeface="Calibri Light" panose="020F0302020204030204" pitchFamily="34" charset="0"/>
              </a:rPr>
              <a:t> in Germany</a:t>
            </a:r>
          </a:p>
          <a:p>
            <a:pPr marL="653166" lvl="1" indent="-253116">
              <a:defRPr sz="2000"/>
            </a:pPr>
            <a:r>
              <a:rPr lang="en-US" dirty="0">
                <a:latin typeface="Calibri Light" panose="020F0302020204030204" pitchFamily="34" charset="0"/>
                <a:cs typeface="Calibri Light" panose="020F0302020204030204" pitchFamily="34" charset="0"/>
              </a:rPr>
              <a:t>Sept. 18-23, 2017</a:t>
            </a:r>
          </a:p>
          <a:p>
            <a:pPr marL="653166" lvl="1" indent="-253116">
              <a:defRPr sz="2000"/>
            </a:pPr>
            <a:r>
              <a:rPr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Topic: Structure and Symmetry</a:t>
            </a:r>
          </a:p>
          <a:p>
            <a:pPr marL="253116" indent="-253116">
              <a:defRPr sz="2000"/>
            </a:pPr>
            <a:r>
              <a:rPr sz="2400" dirty="0">
                <a:latin typeface="Calibri Light" panose="020F0302020204030204" pitchFamily="34" charset="0"/>
                <a:cs typeface="Calibri Light" panose="020F0302020204030204" pitchFamily="34" charset="0"/>
              </a:rPr>
              <a:t>IceCube booth</a:t>
            </a:r>
            <a:endParaRPr lang="en-US" sz="2400" dirty="0">
              <a:latin typeface="Calibri Light" panose="020F0302020204030204" pitchFamily="34" charset="0"/>
              <a:cs typeface="Calibri Light" panose="020F0302020204030204" pitchFamily="34" charset="0"/>
            </a:endParaRPr>
          </a:p>
          <a:p>
            <a:pPr marL="653166" lvl="1" indent="-253116">
              <a:spcBef>
                <a:spcPts val="1266"/>
              </a:spcBef>
              <a:defRPr sz="2000"/>
            </a:pPr>
            <a:r>
              <a:rPr lang="en-US" dirty="0">
                <a:latin typeface="Calibri Light" panose="020F0302020204030204" pitchFamily="34" charset="0"/>
                <a:cs typeface="Calibri Light" panose="020F0302020204030204" pitchFamily="34" charset="0"/>
              </a:rPr>
              <a:t>N</a:t>
            </a:r>
            <a:r>
              <a:rPr dirty="0">
                <a:latin typeface="Calibri Light" panose="020F0302020204030204" pitchFamily="34" charset="0"/>
                <a:cs typeface="Calibri Light" panose="020F0302020204030204" pitchFamily="34" charset="0"/>
              </a:rPr>
              <a:t>ew Münster LED model</a:t>
            </a:r>
            <a:endParaRPr lang="en-US" dirty="0">
              <a:latin typeface="Calibri Light" panose="020F0302020204030204" pitchFamily="34" charset="0"/>
              <a:cs typeface="Calibri Light" panose="020F0302020204030204" pitchFamily="34" charset="0"/>
            </a:endParaRPr>
          </a:p>
          <a:p>
            <a:pPr marL="653166" lvl="1" indent="-253116">
              <a:spcBef>
                <a:spcPts val="1266"/>
              </a:spcBef>
              <a:defRPr sz="2000"/>
            </a:pPr>
            <a:r>
              <a:rPr dirty="0">
                <a:latin typeface="Calibri Light" panose="020F0302020204030204" pitchFamily="34" charset="0"/>
                <a:cs typeface="Calibri Light" panose="020F0302020204030204" pitchFamily="34" charset="0"/>
              </a:rPr>
              <a:t>DOM </a:t>
            </a:r>
            <a:r>
              <a:rPr lang="en-US" dirty="0">
                <a:latin typeface="Calibri Light" panose="020F0302020204030204" pitchFamily="34" charset="0"/>
                <a:cs typeface="Calibri Light" panose="020F0302020204030204" pitchFamily="34" charset="0"/>
              </a:rPr>
              <a:t>and </a:t>
            </a:r>
            <a:r>
              <a:rPr dirty="0">
                <a:latin typeface="Calibri Light" panose="020F0302020204030204" pitchFamily="34" charset="0"/>
                <a:cs typeface="Calibri Light" panose="020F0302020204030204" pitchFamily="34" charset="0"/>
              </a:rPr>
              <a:t>Dr. Freeze</a:t>
            </a:r>
            <a:r>
              <a:rPr lang="en-US" dirty="0">
                <a:latin typeface="Calibri Light" panose="020F0302020204030204" pitchFamily="34" charset="0"/>
                <a:cs typeface="Calibri Light" panose="020F0302020204030204" pitchFamily="34" charset="0"/>
              </a:rPr>
              <a:t> from DESY</a:t>
            </a:r>
          </a:p>
          <a:p>
            <a:pPr marL="253116" indent="-253116">
              <a:defRPr sz="2000"/>
            </a:pPr>
            <a:r>
              <a:rPr sz="2400" dirty="0">
                <a:latin typeface="Calibri Light" panose="020F0302020204030204" pitchFamily="34" charset="0"/>
                <a:cs typeface="Calibri Light" panose="020F0302020204030204" pitchFamily="34" charset="0"/>
              </a:rPr>
              <a:t>IceCube </a:t>
            </a:r>
            <a:r>
              <a:rPr lang="en-US" sz="2400" dirty="0">
                <a:latin typeface="Calibri Light" panose="020F0302020204030204" pitchFamily="34" charset="0"/>
                <a:cs typeface="Calibri Light" panose="020F0302020204030204" pitchFamily="34" charset="0"/>
              </a:rPr>
              <a:t>has</a:t>
            </a:r>
            <a:r>
              <a:rPr sz="2400" dirty="0">
                <a:latin typeface="Calibri Light" panose="020F0302020204030204" pitchFamily="34" charset="0"/>
                <a:cs typeface="Calibri Light" panose="020F0302020204030204" pitchFamily="34" charset="0"/>
              </a:rPr>
              <a:t> even more fans!</a:t>
            </a:r>
            <a:endParaRPr lang="en-US" sz="2400" dirty="0">
              <a:latin typeface="Calibri Light" panose="020F0302020204030204" pitchFamily="34" charset="0"/>
              <a:cs typeface="Calibri Light" panose="020F0302020204030204" pitchFamily="34" charset="0"/>
            </a:endParaRPr>
          </a:p>
          <a:p>
            <a:pPr marL="653166" lvl="1" indent="-253116">
              <a:defRPr sz="2000"/>
            </a:pPr>
            <a:r>
              <a:rPr lang="en-US" sz="2000" dirty="0">
                <a:latin typeface="Calibri Light" panose="020F0302020204030204" pitchFamily="34" charset="0"/>
                <a:cs typeface="Calibri Light" panose="020F0302020204030204" pitchFamily="34" charset="0"/>
              </a:rPr>
              <a:t>50,000 visitors over 5 days including many school kids</a:t>
            </a:r>
          </a:p>
          <a:p>
            <a:pPr marL="0" indent="0">
              <a:buNone/>
              <a:defRPr sz="2000"/>
            </a:pPr>
            <a:endParaRPr sz="2400" dirty="0"/>
          </a:p>
        </p:txBody>
      </p:sp>
      <p:pic>
        <p:nvPicPr>
          <p:cNvPr id="120" name="Highlights-3.jpg" descr="Highlights-3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831500" y="3895278"/>
            <a:ext cx="4176000" cy="2783715"/>
          </a:xfrm>
          <a:prstGeom prst="rect">
            <a:avLst/>
          </a:prstGeom>
          <a:ln w="12700">
            <a:miter lim="400000"/>
          </a:ln>
        </p:spPr>
      </p:pic>
      <p:pic>
        <p:nvPicPr>
          <p:cNvPr id="121" name="Highlights-4.jpg" descr="Highlights-4.jp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831500" y="1017424"/>
            <a:ext cx="4158000" cy="2772000"/>
          </a:xfrm>
          <a:prstGeom prst="rect">
            <a:avLst/>
          </a:prstGeom>
          <a:ln w="12700">
            <a:miter lim="400000"/>
          </a:ln>
        </p:spPr>
      </p:pic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F68660C4-B1F3-4CFD-84B1-38C08335EED6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en-US" smtClean="0"/>
              <a:t>18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839937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>
          <a:xfrm>
            <a:off x="0" y="-122946"/>
            <a:ext cx="8524875" cy="838699"/>
          </a:xfrm>
        </p:spPr>
        <p:txBody>
          <a:bodyPr>
            <a:normAutofit/>
          </a:bodyPr>
          <a:lstStyle/>
          <a:p>
            <a:pPr marL="228600"/>
            <a:r>
              <a:rPr lang="en-GB" dirty="0">
                <a:solidFill>
                  <a:schemeClr val="bg1"/>
                </a:solidFill>
              </a:rPr>
              <a:t>Gent </a:t>
            </a:r>
            <a:r>
              <a:rPr lang="en-US" dirty="0"/>
              <a:t>Festival of Lights </a:t>
            </a:r>
            <a:r>
              <a:rPr lang="en-GB" dirty="0">
                <a:solidFill>
                  <a:schemeClr val="bg1"/>
                </a:solidFill>
              </a:rPr>
              <a:t>2018 </a:t>
            </a:r>
          </a:p>
        </p:txBody>
      </p:sp>
      <p:pic>
        <p:nvPicPr>
          <p:cNvPr id="2" name="Content Placeholder 1" descr="h1600q85_Z2017_201_031.jpg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8080" b="18080"/>
          <a:stretch>
            <a:fillRect/>
          </a:stretch>
        </p:blipFill>
        <p:spPr>
          <a:xfrm>
            <a:off x="186633" y="3559409"/>
            <a:ext cx="5531016" cy="2359025"/>
          </a:xfrm>
          <a:scene3d>
            <a:camera prst="perspectiveHeroicExtremeRightFacing"/>
            <a:lightRig rig="threePt" dir="t"/>
          </a:scene3d>
        </p:spPr>
      </p:pic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E184E0-0BD4-4705-A12B-9B71DDE63301}" type="slidenum">
              <a:rPr lang="en-GB" smtClean="0"/>
              <a:t>19</a:t>
            </a:fld>
            <a:endParaRPr lang="en-GB" dirty="0"/>
          </a:p>
        </p:txBody>
      </p:sp>
      <p:pic>
        <p:nvPicPr>
          <p:cNvPr id="4" name="Picture 3" descr="h1600q85_Z2018_010_109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86325" y="4057152"/>
            <a:ext cx="4160281" cy="2776988"/>
          </a:xfrm>
          <a:prstGeom prst="rect">
            <a:avLst/>
          </a:prstGeom>
          <a:scene3d>
            <a:camera prst="perspectiveLeft"/>
            <a:lightRig rig="threePt" dir="t"/>
          </a:scene3d>
        </p:spPr>
      </p:pic>
      <p:sp>
        <p:nvSpPr>
          <p:cNvPr id="5" name="TextBox 4"/>
          <p:cNvSpPr txBox="1"/>
          <p:nvPr/>
        </p:nvSpPr>
        <p:spPr>
          <a:xfrm rot="20693543">
            <a:off x="1169920" y="5826142"/>
            <a:ext cx="3984232" cy="7571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lnSpc>
                <a:spcPct val="120000"/>
              </a:lnSpc>
            </a:pPr>
            <a:r>
              <a:rPr lang="en-US" dirty="0">
                <a:latin typeface="Calibri Light" panose="020F0302020204030204" pitchFamily="34" charset="0"/>
                <a:cs typeface="Calibri Light" panose="020F0302020204030204" pitchFamily="34" charset="0"/>
              </a:rPr>
              <a:t>IceCube model built by Sander Vanheule</a:t>
            </a:r>
          </a:p>
          <a:p>
            <a:pPr>
              <a:lnSpc>
                <a:spcPct val="120000"/>
              </a:lnSpc>
            </a:pP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0" y="1069559"/>
            <a:ext cx="5034660" cy="25003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 defTabSz="457200">
              <a:lnSpc>
                <a:spcPct val="120000"/>
              </a:lnSpc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Held every third year </a:t>
            </a:r>
          </a:p>
          <a:p>
            <a:pPr marL="342900" indent="-342900" defTabSz="457200">
              <a:lnSpc>
                <a:spcPct val="120000"/>
              </a:lnSpc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835,000 visitors over 5 nights </a:t>
            </a:r>
          </a:p>
          <a:p>
            <a:pPr marL="342900" indent="-342900" defTabSz="457200">
              <a:lnSpc>
                <a:spcPct val="120000"/>
              </a:lnSpc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60,000 visitors to university</a:t>
            </a:r>
          </a:p>
          <a:p>
            <a:pPr marL="342900" indent="-342900" defTabSz="457200">
              <a:lnSpc>
                <a:spcPct val="120000"/>
              </a:lnSpc>
              <a:spcBef>
                <a:spcPct val="20000"/>
              </a:spcBef>
              <a:buClr>
                <a:srgbClr val="4C88C7"/>
              </a:buClr>
              <a:buFont typeface="Arial"/>
              <a:buChar char="•"/>
            </a:pPr>
            <a:r>
              <a:rPr lang="en-US"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IceCube display hosted by students in shifts</a:t>
            </a:r>
          </a:p>
        </p:txBody>
      </p:sp>
      <p:pic>
        <p:nvPicPr>
          <p:cNvPr id="9" name="Picture 8" descr="01 limelight Time paradox.jp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47096" y="1069559"/>
            <a:ext cx="4099510" cy="2733008"/>
          </a:xfrm>
          <a:prstGeom prst="rect">
            <a:avLst/>
          </a:prstGeom>
          <a:scene3d>
            <a:camera prst="perspectiveLeft"/>
            <a:lightRig rig="threePt" dir="t"/>
          </a:scene3d>
        </p:spPr>
      </p:pic>
    </p:spTree>
    <p:extLst>
      <p:ext uri="{BB962C8B-B14F-4D97-AF65-F5344CB8AC3E}">
        <p14:creationId xmlns:p14="http://schemas.microsoft.com/office/powerpoint/2010/main" val="3084856208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-77628"/>
            <a:ext cx="8229600" cy="717849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Outreach - Universities of Brussels</a:t>
            </a:r>
            <a:endParaRPr lang="en-US" b="1" i="1" dirty="0">
              <a:solidFill>
                <a:schemeClr val="bg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13930" y="1385392"/>
            <a:ext cx="5133975" cy="5472608"/>
          </a:xfrm>
        </p:spPr>
        <p:txBody>
          <a:bodyPr>
            <a:normAutofit/>
          </a:bodyPr>
          <a:lstStyle/>
          <a:p>
            <a:r>
              <a:rPr lang="en-US" sz="2400" dirty="0"/>
              <a:t>Stand up comedian </a:t>
            </a:r>
            <a:r>
              <a:rPr lang="en-US" sz="2400" dirty="0" err="1"/>
              <a:t>Ioana</a:t>
            </a:r>
            <a:r>
              <a:rPr lang="en-US" sz="2400" dirty="0"/>
              <a:t> Maris and </a:t>
            </a:r>
            <a:r>
              <a:rPr lang="en-US" sz="2400" dirty="0" err="1"/>
              <a:t>IceCube’s</a:t>
            </a:r>
            <a:r>
              <a:rPr lang="en-US" sz="2400" dirty="0"/>
              <a:t> Gwen De </a:t>
            </a:r>
            <a:r>
              <a:rPr lang="en-US" sz="2400" dirty="0" err="1"/>
              <a:t>Wasseige</a:t>
            </a:r>
            <a:r>
              <a:rPr lang="en-US" sz="2400" dirty="0"/>
              <a:t> on physics, astronomy and South Pole</a:t>
            </a:r>
          </a:p>
          <a:p>
            <a:pPr lvl="1"/>
            <a:r>
              <a:rPr lang="en-US" sz="2000" dirty="0"/>
              <a:t>December 12, 2017 &amp; March 27, 2018</a:t>
            </a:r>
          </a:p>
          <a:p>
            <a:pPr lvl="1"/>
            <a:r>
              <a:rPr lang="en-US" sz="2000" dirty="0"/>
              <a:t>Co-organized by Chris </a:t>
            </a:r>
            <a:r>
              <a:rPr lang="en-US" sz="2000" dirty="0" err="1"/>
              <a:t>Raab</a:t>
            </a:r>
            <a:r>
              <a:rPr lang="en-US" sz="2000" dirty="0"/>
              <a:t> @ I.I.H.E.</a:t>
            </a:r>
          </a:p>
          <a:p>
            <a:r>
              <a:rPr lang="en-US" sz="2400" dirty="0"/>
              <a:t>Stijn </a:t>
            </a:r>
            <a:r>
              <a:rPr lang="en-US" sz="2400" dirty="0" err="1"/>
              <a:t>Buitink’s</a:t>
            </a:r>
            <a:r>
              <a:rPr lang="en-US" sz="2400" dirty="0"/>
              <a:t> talk on </a:t>
            </a:r>
            <a:r>
              <a:rPr lang="en-US" sz="2400" dirty="0" err="1"/>
              <a:t>astroparticle</a:t>
            </a:r>
            <a:r>
              <a:rPr lang="en-US" sz="2400" dirty="0"/>
              <a:t> physics</a:t>
            </a:r>
            <a:endParaRPr lang="en-US" sz="2800" dirty="0"/>
          </a:p>
          <a:p>
            <a:r>
              <a:rPr lang="en-US" sz="2400" dirty="0"/>
              <a:t>KVAB communications prize 2017</a:t>
            </a:r>
          </a:p>
          <a:p>
            <a:pPr lvl="1"/>
            <a:r>
              <a:rPr lang="en-US" sz="2000" dirty="0"/>
              <a:t>Gwen De </a:t>
            </a:r>
            <a:r>
              <a:rPr lang="en-US" sz="2000" dirty="0" err="1"/>
              <a:t>Wasseige</a:t>
            </a:r>
            <a:r>
              <a:rPr lang="en-US" sz="2000" dirty="0"/>
              <a:t> for 90° South and related activities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43536" y="877050"/>
            <a:ext cx="2197401" cy="93906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657194" y="1876229"/>
            <a:ext cx="2197401" cy="905545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93073" y="2817936"/>
            <a:ext cx="3347864" cy="1768517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5"/>
          <a:srcRect l="18567" b="3795"/>
          <a:stretch/>
        </p:blipFill>
        <p:spPr>
          <a:xfrm>
            <a:off x="6643536" y="4622615"/>
            <a:ext cx="2197402" cy="1790556"/>
          </a:xfrm>
          <a:prstGeom prst="rect">
            <a:avLst/>
          </a:prstGeom>
        </p:spPr>
      </p:pic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0F71D93E-3140-4924-8526-1F50FAB11EB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20</a:t>
            </a:fld>
            <a:endParaRPr lang="en-US" dirty="0"/>
          </a:p>
        </p:txBody>
      </p:sp>
      <p:pic>
        <p:nvPicPr>
          <p:cNvPr id="1026" name="Picture 2" descr="http://www.kvab.be/sites/default/files/ENGELS.png">
            <a:extLst>
              <a:ext uri="{FF2B5EF4-FFF2-40B4-BE49-F238E27FC236}">
                <a16:creationId xmlns:a16="http://schemas.microsoft.com/office/drawing/2014/main" id="{B6F0F2A8-8842-4130-B90E-8224033B7F3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88545" y="5639365"/>
            <a:ext cx="3050341" cy="7524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82575749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object 3"/>
          <p:cNvSpPr txBox="1"/>
          <p:nvPr/>
        </p:nvSpPr>
        <p:spPr>
          <a:xfrm>
            <a:off x="374956" y="1690062"/>
            <a:ext cx="4884941" cy="3477875"/>
          </a:xfrm>
          <a:prstGeom prst="rect">
            <a:avLst/>
          </a:prstGeom>
        </p:spPr>
        <p:txBody>
          <a:bodyPr vert="horz" wrap="square" lIns="0" tIns="0" rIns="0" bIns="0" rtlCol="0">
            <a:spAutoFit/>
          </a:bodyPr>
          <a:lstStyle/>
          <a:p>
            <a:pPr marL="253116" indent="-253116" defTabSz="457200">
              <a:lnSpc>
                <a:spcPct val="120000"/>
              </a:lnSpc>
              <a:spcBef>
                <a:spcPct val="20000"/>
              </a:spcBef>
              <a:buClr>
                <a:srgbClr val="4C88C7"/>
              </a:buClr>
              <a:buFont typeface="Arial"/>
              <a:buChar char="•"/>
              <a:tabLst>
                <a:tab pos="180975" algn="l"/>
              </a:tabLst>
              <a:defRPr sz="2000"/>
            </a:pPr>
            <a:r>
              <a:rPr lang="en-US"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Produced</a:t>
            </a:r>
            <a:r>
              <a:rPr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 </a:t>
            </a:r>
            <a:r>
              <a:rPr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  <a:hlinkClick r:id="rId2"/>
              </a:rPr>
              <a:t>video</a:t>
            </a:r>
            <a:r>
              <a:rPr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 to explain how IceCube contributes to DM research</a:t>
            </a:r>
          </a:p>
          <a:p>
            <a:pPr marL="253116" indent="-253116" defTabSz="457200">
              <a:lnSpc>
                <a:spcPct val="120000"/>
              </a:lnSpc>
              <a:spcBef>
                <a:spcPct val="20000"/>
              </a:spcBef>
              <a:buClr>
                <a:srgbClr val="4C88C7"/>
              </a:buClr>
              <a:buFont typeface="Arial"/>
              <a:buChar char="•"/>
              <a:tabLst>
                <a:tab pos="180975" algn="l"/>
              </a:tabLst>
              <a:defRPr sz="2000"/>
            </a:pPr>
            <a:r>
              <a:rPr lang="en-US"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S</a:t>
            </a:r>
            <a:r>
              <a:rPr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ocial </a:t>
            </a:r>
            <a:r>
              <a:rPr lang="en-US"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media</a:t>
            </a:r>
            <a:r>
              <a:rPr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 campaign: </a:t>
            </a:r>
            <a:r>
              <a:rPr sz="2400" dirty="0" err="1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IceCubers</a:t>
            </a:r>
            <a:r>
              <a:rPr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 explain</a:t>
            </a:r>
            <a:r>
              <a:rPr lang="en-US"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ed</a:t>
            </a:r>
            <a:r>
              <a:rPr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 their “dark side”</a:t>
            </a:r>
          </a:p>
          <a:p>
            <a:pPr marL="253116" indent="-253116" defTabSz="457200">
              <a:lnSpc>
                <a:spcPct val="120000"/>
              </a:lnSpc>
              <a:spcBef>
                <a:spcPct val="20000"/>
              </a:spcBef>
              <a:buClr>
                <a:srgbClr val="4C88C7"/>
              </a:buClr>
              <a:buFont typeface="Arial"/>
              <a:buChar char="•"/>
              <a:tabLst>
                <a:tab pos="180975" algn="l"/>
              </a:tabLst>
              <a:defRPr sz="2000"/>
            </a:pPr>
            <a:r>
              <a:rPr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Locally</a:t>
            </a:r>
            <a:r>
              <a:rPr lang="en-US"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 </a:t>
            </a:r>
            <a:r>
              <a:rPr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organize</a:t>
            </a:r>
            <a:r>
              <a:rPr lang="en-US"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d</a:t>
            </a:r>
            <a:r>
              <a:rPr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 outreach event</a:t>
            </a:r>
            <a:r>
              <a:rPr lang="en-US" sz="24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s</a:t>
            </a:r>
          </a:p>
          <a:p>
            <a:pPr marL="742950" lvl="1" indent="-285750" defTabSz="457200">
              <a:lnSpc>
                <a:spcPct val="80000"/>
              </a:lnSpc>
              <a:spcBef>
                <a:spcPct val="20000"/>
              </a:spcBef>
              <a:buClr>
                <a:srgbClr val="4C88C7"/>
              </a:buClr>
              <a:buFont typeface="Arial"/>
              <a:buChar char="–"/>
              <a:tabLst>
                <a:tab pos="180975" algn="l"/>
              </a:tabLst>
            </a:pPr>
            <a:r>
              <a:rPr sz="20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Uppsala</a:t>
            </a:r>
            <a:r>
              <a:rPr lang="en-US" sz="20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: Dark matter in the Universe: a tale in four pieces</a:t>
            </a:r>
          </a:p>
          <a:p>
            <a:pPr marL="742950" lvl="1" indent="-285750" defTabSz="457200">
              <a:lnSpc>
                <a:spcPct val="80000"/>
              </a:lnSpc>
              <a:spcBef>
                <a:spcPct val="20000"/>
              </a:spcBef>
              <a:buClr>
                <a:srgbClr val="4C88C7"/>
              </a:buClr>
              <a:buFont typeface="Arial"/>
              <a:buChar char="–"/>
              <a:tabLst>
                <a:tab pos="180975" algn="l"/>
              </a:tabLst>
            </a:pPr>
            <a:r>
              <a:rPr lang="en-US" sz="20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UW-Madison: </a:t>
            </a:r>
            <a:r>
              <a:rPr lang="en-US" sz="20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  <a:hlinkClick r:id="rId3"/>
              </a:rPr>
              <a:t>Talk</a:t>
            </a:r>
            <a:r>
              <a:rPr lang="en-US" sz="20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 by Carsten </a:t>
            </a:r>
            <a:r>
              <a:rPr lang="en-US" sz="2000" dirty="0" err="1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Rott</a:t>
            </a:r>
            <a:r>
              <a:rPr lang="en-US" sz="2000" dirty="0">
                <a:solidFill>
                  <a:srgbClr val="192D42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 on campus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A1B52ADA-F5E3-A245-897F-9D08D2D0C6FE}"/>
              </a:ext>
            </a:extLst>
          </p:cNvPr>
          <p:cNvSpPr txBox="1">
            <a:spLocks/>
          </p:cNvSpPr>
          <p:nvPr/>
        </p:nvSpPr>
        <p:spPr>
          <a:xfrm>
            <a:off x="89731" y="-30895"/>
            <a:ext cx="8229600" cy="932595"/>
          </a:xfrm>
          <a:prstGeom prst="rect">
            <a:avLst/>
          </a:prstGeom>
        </p:spPr>
        <p:txBody>
          <a:bodyPr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rgbClr val="192D42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3600" dirty="0">
                <a:solidFill>
                  <a:schemeClr val="bg1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Dark Matter Day at </a:t>
            </a:r>
            <a:r>
              <a:rPr lang="en-US" sz="3600" dirty="0" err="1">
                <a:solidFill>
                  <a:schemeClr val="bg1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IceCube</a:t>
            </a:r>
            <a:endParaRPr lang="en-US" sz="3600" dirty="0">
              <a:solidFill>
                <a:schemeClr val="bg1"/>
              </a:solidFill>
              <a:latin typeface="Calibri Light" panose="020F0302020204030204" pitchFamily="34" charset="0"/>
              <a:cs typeface="Calibri Light" panose="020F0302020204030204" pitchFamily="34" charset="0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FB94C5EA-B864-0A41-942C-21D8CF24B28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369858" y="2881630"/>
            <a:ext cx="3339561" cy="3474720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5"/>
          <a:srcRect b="1826"/>
          <a:stretch/>
        </p:blipFill>
        <p:spPr>
          <a:xfrm>
            <a:off x="5369858" y="1055983"/>
            <a:ext cx="3324782" cy="1687906"/>
          </a:xfrm>
          <a:prstGeom prst="rect">
            <a:avLst/>
          </a:prstGeom>
        </p:spPr>
      </p:pic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3CAB8FA-BCAE-40BB-B574-331E8B69E1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21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4695180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1449" y="1648792"/>
            <a:ext cx="5444685" cy="5251449"/>
          </a:xfrm>
        </p:spPr>
        <p:txBody>
          <a:bodyPr>
            <a:normAutofit/>
          </a:bodyPr>
          <a:lstStyle/>
          <a:p>
            <a:pPr marL="457200" lvl="1" indent="0">
              <a:buNone/>
            </a:pPr>
            <a:endParaRPr lang="en-US" dirty="0"/>
          </a:p>
          <a:p>
            <a:pPr lvl="1"/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0" y="5495"/>
            <a:ext cx="5781647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 Light" panose="020F0302020204030204" pitchFamily="34" charset="0"/>
                <a:cs typeface="Calibri Light" panose="020F0302020204030204" pitchFamily="34" charset="0"/>
              </a:rPr>
              <a:t>Recent Presentations/Posters </a:t>
            </a:r>
          </a:p>
        </p:txBody>
      </p:sp>
      <p:sp>
        <p:nvSpPr>
          <p:cNvPr id="4" name="Title 3"/>
          <p:cNvSpPr>
            <a:spLocks noGrp="1"/>
          </p:cNvSpPr>
          <p:nvPr>
            <p:ph type="title"/>
          </p:nvPr>
        </p:nvSpPr>
        <p:spPr>
          <a:xfrm>
            <a:off x="742951" y="737024"/>
            <a:ext cx="8229600" cy="1143000"/>
          </a:xfrm>
        </p:spPr>
        <p:txBody>
          <a:bodyPr/>
          <a:lstStyle/>
          <a:p>
            <a:endParaRPr lang="de-DE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26784" y="2444614"/>
            <a:ext cx="3334630" cy="624907"/>
          </a:xfrm>
          <a:prstGeom prst="rect">
            <a:avLst/>
          </a:prstGeom>
        </p:spPr>
      </p:pic>
      <p:sp>
        <p:nvSpPr>
          <p:cNvPr id="8" name="Content Placeholder 2"/>
          <p:cNvSpPr txBox="1">
            <a:spLocks/>
          </p:cNvSpPr>
          <p:nvPr/>
        </p:nvSpPr>
        <p:spPr>
          <a:xfrm>
            <a:off x="211384" y="1625149"/>
            <a:ext cx="5715001" cy="467925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Clr>
                <a:srgbClr val="4C88C7"/>
              </a:buClr>
              <a:buFont typeface="Arial"/>
              <a:buChar char="•"/>
              <a:defRPr sz="32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Clr>
                <a:srgbClr val="4C88C7"/>
              </a:buClr>
              <a:buFont typeface="Arial"/>
              <a:buChar char="–"/>
              <a:defRPr sz="28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Clr>
                <a:srgbClr val="4C88C7"/>
              </a:buClr>
              <a:buFont typeface="Arial"/>
              <a:buChar char="•"/>
              <a:defRPr sz="24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Clr>
                <a:srgbClr val="4C88C7"/>
              </a:buClr>
              <a:buFont typeface="Arial"/>
              <a:buChar char="–"/>
              <a:defRPr sz="20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en-US" sz="2200" i="1" dirty="0">
                <a:latin typeface="Calibri Light" panose="020F0302020204030204" pitchFamily="34" charset="0"/>
                <a:cs typeface="Calibri Light" panose="020F0302020204030204" pitchFamily="34" charset="0"/>
              </a:rPr>
              <a:t>The </a:t>
            </a:r>
            <a:r>
              <a:rPr lang="en-US" sz="2200" i="1" dirty="0" err="1">
                <a:latin typeface="Calibri Light" panose="020F0302020204030204" pitchFamily="34" charset="0"/>
                <a:cs typeface="Calibri Light" panose="020F0302020204030204" pitchFamily="34" charset="0"/>
              </a:rPr>
              <a:t>IceCube</a:t>
            </a:r>
            <a:r>
              <a:rPr lang="en-US" sz="2200" i="1" dirty="0">
                <a:latin typeface="Calibri Light" panose="020F0302020204030204" pitchFamily="34" charset="0"/>
                <a:cs typeface="Calibri Light" panose="020F0302020204030204" pitchFamily="34" charset="0"/>
              </a:rPr>
              <a:t> Masterclass</a:t>
            </a:r>
            <a:r>
              <a:rPr lang="en-US" sz="2200" dirty="0">
                <a:latin typeface="Calibri Light" panose="020F0302020204030204" pitchFamily="34" charset="0"/>
                <a:cs typeface="Calibri Light" panose="020F0302020204030204" pitchFamily="34" charset="0"/>
              </a:rPr>
              <a:t>, </a:t>
            </a:r>
            <a:r>
              <a:rPr lang="en-US" sz="2200" b="1" dirty="0">
                <a:latin typeface="Calibri Light" panose="020F0302020204030204" pitchFamily="34" charset="0"/>
                <a:cs typeface="Calibri Light" panose="020F0302020204030204" pitchFamily="34" charset="0"/>
              </a:rPr>
              <a:t>APS 2017</a:t>
            </a:r>
            <a:endParaRPr kumimoji="0" lang="en-US" sz="2200" b="1" i="0" u="none" strike="noStrike" kern="1200" cap="none" spc="0" normalizeH="0" baseline="0" noProof="0" dirty="0">
              <a:ln>
                <a:noFill/>
              </a:ln>
              <a:solidFill>
                <a:srgbClr val="192D42"/>
              </a:solidFill>
              <a:effectLst/>
              <a:uLnTx/>
              <a:uFillTx/>
              <a:latin typeface="Calibri Light" panose="020F0302020204030204" pitchFamily="34" charset="0"/>
              <a:cs typeface="Calibri Light" panose="020F0302020204030204" pitchFamily="34" charset="0"/>
            </a:endParaRPr>
          </a:p>
          <a:p>
            <a:pPr>
              <a:defRPr/>
            </a:pPr>
            <a:r>
              <a:rPr kumimoji="0" lang="en-US" sz="2200" i="1" u="none" strike="noStrike" kern="1200" cap="none" spc="0" normalizeH="0" baseline="0" noProof="0" dirty="0">
                <a:ln>
                  <a:noFill/>
                </a:ln>
                <a:solidFill>
                  <a:srgbClr val="192D42"/>
                </a:solidFill>
                <a:effectLst/>
                <a:uLnTx/>
                <a:uFillTx/>
                <a:latin typeface="Calibri Light" panose="020F0302020204030204" pitchFamily="34" charset="0"/>
                <a:cs typeface="Calibri Light" panose="020F0302020204030204" pitchFamily="34" charset="0"/>
              </a:rPr>
              <a:t>Connecting Beyond the Research Community: IceCube Education, Outreach, and Communications Efforts</a:t>
            </a:r>
            <a:r>
              <a:rPr kumimoji="0" lang="en-US" sz="2200" i="0" u="none" strike="noStrike" kern="1200" cap="none" spc="0" normalizeH="0" baseline="0" noProof="0" dirty="0">
                <a:ln>
                  <a:noFill/>
                </a:ln>
                <a:solidFill>
                  <a:srgbClr val="192D42"/>
                </a:solidFill>
                <a:effectLst/>
                <a:uLnTx/>
                <a:uFillTx/>
                <a:latin typeface="Calibri Light" panose="020F0302020204030204" pitchFamily="34" charset="0"/>
                <a:cs typeface="Calibri Light" panose="020F0302020204030204" pitchFamily="34" charset="0"/>
              </a:rPr>
              <a:t>, </a:t>
            </a:r>
            <a:r>
              <a:rPr kumimoji="0" lang="en-US" sz="2200" b="1" i="0" u="none" strike="noStrike" kern="1200" cap="none" spc="0" normalizeH="0" baseline="0" noProof="0" dirty="0">
                <a:ln>
                  <a:noFill/>
                </a:ln>
                <a:solidFill>
                  <a:srgbClr val="192D42"/>
                </a:solidFill>
                <a:effectLst/>
                <a:uLnTx/>
                <a:uFillTx/>
                <a:latin typeface="Calibri Light" panose="020F0302020204030204" pitchFamily="34" charset="0"/>
                <a:cs typeface="Calibri Light" panose="020F0302020204030204" pitchFamily="34" charset="0"/>
              </a:rPr>
              <a:t>ICRC 2017</a:t>
            </a:r>
          </a:p>
          <a:p>
            <a:pPr>
              <a:defRPr/>
            </a:pPr>
            <a:r>
              <a:rPr lang="en-US" sz="2200" i="1" dirty="0">
                <a:latin typeface="Calibri Light" panose="020F0302020204030204" pitchFamily="34" charset="0"/>
                <a:cs typeface="Calibri Light" panose="020F0302020204030204" pitchFamily="34" charset="0"/>
              </a:rPr>
              <a:t>Student Activities from the IceCube Neutrino Experiment, </a:t>
            </a:r>
            <a:r>
              <a:rPr lang="en-US" sz="2200" b="1" dirty="0">
                <a:latin typeface="Calibri Light" panose="020F0302020204030204" pitchFamily="34" charset="0"/>
                <a:cs typeface="Calibri Light" panose="020F0302020204030204" pitchFamily="34" charset="0"/>
              </a:rPr>
              <a:t>AAPT 2017</a:t>
            </a:r>
          </a:p>
          <a:p>
            <a:pPr>
              <a:defRPr/>
            </a:pPr>
            <a:r>
              <a:rPr lang="en-US" sz="2200" i="1" dirty="0">
                <a:latin typeface="Calibri Light" panose="020F0302020204030204" pitchFamily="34" charset="0"/>
                <a:cs typeface="Calibri Light" panose="020F0302020204030204" pitchFamily="34" charset="0"/>
              </a:rPr>
              <a:t>Art-science in the Development of IceCube Volumetric LED Displays, </a:t>
            </a:r>
            <a:r>
              <a:rPr lang="en-US" sz="2200" b="1" dirty="0">
                <a:latin typeface="Calibri Light" panose="020F0302020204030204" pitchFamily="34" charset="0"/>
                <a:cs typeface="Calibri Light" panose="020F0302020204030204" pitchFamily="34" charset="0"/>
              </a:rPr>
              <a:t>POLAR 2018</a:t>
            </a:r>
          </a:p>
          <a:p>
            <a:pPr>
              <a:defRPr/>
            </a:pPr>
            <a:r>
              <a:rPr lang="en-US" sz="2200" i="1" dirty="0">
                <a:latin typeface="Calibri Light" panose="020F0302020204030204" pitchFamily="34" charset="0"/>
                <a:cs typeface="Calibri Light" panose="020F0302020204030204" pitchFamily="34" charset="0"/>
              </a:rPr>
              <a:t>An IceCube Interactive and Immersive Exhibit for Learners of All Ages,  </a:t>
            </a:r>
            <a:r>
              <a:rPr lang="en-US" sz="2200" b="1" dirty="0">
                <a:latin typeface="Calibri Light" panose="020F0302020204030204" pitchFamily="34" charset="0"/>
                <a:cs typeface="Calibri Light" panose="020F0302020204030204" pitchFamily="34" charset="0"/>
              </a:rPr>
              <a:t>POLAR 2018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4C88C7"/>
              </a:buClr>
              <a:buSzTx/>
              <a:buFont typeface="Arial"/>
              <a:buNone/>
              <a:tabLst/>
              <a:defRPr/>
            </a:pPr>
            <a:endParaRPr kumimoji="0" lang="en-US" sz="2200" i="0" u="none" strike="noStrike" kern="1200" cap="none" spc="0" normalizeH="0" baseline="0" noProof="0" dirty="0">
              <a:ln>
                <a:noFill/>
              </a:ln>
              <a:solidFill>
                <a:srgbClr val="192D42"/>
              </a:solidFill>
              <a:effectLst/>
              <a:uLnTx/>
              <a:uFillTx/>
              <a:latin typeface="Calibri Light" panose="020F0302020204030204" pitchFamily="34" charset="0"/>
              <a:cs typeface="Calibri Light" panose="020F0302020204030204" pitchFamily="34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4C88C7"/>
              </a:buClr>
              <a:buSzTx/>
              <a:buFont typeface="Arial"/>
              <a:buNone/>
              <a:tabLst/>
              <a:defRPr/>
            </a:pPr>
            <a:endParaRPr lang="en-US" sz="2500" dirty="0">
              <a:latin typeface="Calibri Light" panose="020F0302020204030204" pitchFamily="34" charset="0"/>
              <a:cs typeface="Calibri Light" panose="020F0302020204030204" pitchFamily="34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4C88C7"/>
              </a:buClr>
              <a:buSzTx/>
              <a:buFont typeface="Arial"/>
              <a:buNone/>
              <a:tabLst/>
              <a:defRPr/>
            </a:pPr>
            <a:endParaRPr kumimoji="0" lang="en-US" sz="2500" i="0" u="none" strike="noStrike" kern="1200" cap="none" spc="0" normalizeH="0" baseline="0" noProof="0" dirty="0">
              <a:ln>
                <a:noFill/>
              </a:ln>
              <a:solidFill>
                <a:srgbClr val="192D42"/>
              </a:solidFill>
              <a:effectLst/>
              <a:uLnTx/>
              <a:uFillTx/>
              <a:latin typeface="Calibri Light" panose="020F0302020204030204" pitchFamily="34" charset="0"/>
              <a:cs typeface="Calibri Light" panose="020F0302020204030204" pitchFamily="34" charset="0"/>
            </a:endParaRPr>
          </a:p>
        </p:txBody>
      </p:sp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5A9018EC-57FA-4BD3-B148-130F866BCC7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22</a:t>
            </a:fld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B41433C3-D900-4C1A-8115-26554BADC4A6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5698" t="7189" r="15623"/>
          <a:stretch/>
        </p:blipFill>
        <p:spPr>
          <a:xfrm>
            <a:off x="6644780" y="951843"/>
            <a:ext cx="1950439" cy="139389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4223A09B-C564-47DD-96E3-C91C21E05C1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726784" y="3300312"/>
            <a:ext cx="3354294" cy="523569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855A14EC-BD85-4745-9219-830E00B1D6D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723092" y="4305799"/>
            <a:ext cx="885448" cy="895626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51BAB5EA-E36C-49A8-83B5-CAC5EF5F6873}"/>
              </a:ext>
            </a:extLst>
          </p:cNvPr>
          <p:cNvSpPr/>
          <p:nvPr/>
        </p:nvSpPr>
        <p:spPr>
          <a:xfrm>
            <a:off x="6608540" y="4313582"/>
            <a:ext cx="2822895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latin typeface="Calibri Light" panose="020F0302020204030204" pitchFamily="34" charset="0"/>
                <a:cs typeface="Calibri Light" panose="020F0302020204030204" pitchFamily="34" charset="0"/>
              </a:rPr>
              <a:t>Open Science Conference</a:t>
            </a:r>
            <a:br>
              <a:rPr lang="en-US" b="1" dirty="0">
                <a:latin typeface="Calibri Light" panose="020F0302020204030204" pitchFamily="34" charset="0"/>
                <a:cs typeface="Calibri Light" panose="020F0302020204030204" pitchFamily="34" charset="0"/>
              </a:rPr>
            </a:br>
            <a:r>
              <a:rPr lang="en-US" b="1" dirty="0">
                <a:latin typeface="Calibri Light" panose="020F0302020204030204" pitchFamily="34" charset="0"/>
                <a:cs typeface="Calibri Light" panose="020F0302020204030204" pitchFamily="34" charset="0"/>
              </a:rPr>
              <a:t>19 June - 23 June 2018</a:t>
            </a:r>
          </a:p>
          <a:p>
            <a:r>
              <a:rPr lang="en-US" b="1" dirty="0">
                <a:latin typeface="Calibri Light" panose="020F0302020204030204" pitchFamily="34" charset="0"/>
                <a:cs typeface="Calibri Light" panose="020F0302020204030204" pitchFamily="34" charset="0"/>
              </a:rPr>
              <a:t>Davos, Switzerland</a:t>
            </a:r>
            <a:endParaRPr lang="en-US" dirty="0">
              <a:latin typeface="Calibri Light" panose="020F0302020204030204" pitchFamily="34" charset="0"/>
              <a:cs typeface="Calibri Light" panose="020F03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5668516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87D31B8-68B1-4762-ACC9-A16F07B390E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7150" y="-282572"/>
            <a:ext cx="8629650" cy="1325563"/>
          </a:xfrm>
        </p:spPr>
        <p:txBody>
          <a:bodyPr/>
          <a:lstStyle/>
          <a:p>
            <a:r>
              <a:rPr lang="en-US" dirty="0"/>
              <a:t>Building Diverse  STEM Workforce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523DB0C-1D35-4AAA-9E45-1131EA12612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7361339" cy="5162550"/>
          </a:xfrm>
        </p:spPr>
        <p:txBody>
          <a:bodyPr>
            <a:normAutofit fontScale="77500" lnSpcReduction="20000"/>
          </a:bodyPr>
          <a:lstStyle/>
          <a:p>
            <a:r>
              <a:rPr lang="en-US" dirty="0"/>
              <a:t>MULTIMESSENGER@INCLUDES: leading a community of change in </a:t>
            </a:r>
            <a:r>
              <a:rPr lang="en-US" dirty="0" err="1"/>
              <a:t>multimessenger</a:t>
            </a:r>
            <a:r>
              <a:rPr lang="en-US" dirty="0"/>
              <a:t> astronomy</a:t>
            </a:r>
          </a:p>
          <a:p>
            <a:r>
              <a:rPr lang="en-US" dirty="0"/>
              <a:t>Supplemental M&amp;O funding to create </a:t>
            </a:r>
            <a:r>
              <a:rPr lang="en-US" dirty="0" err="1"/>
              <a:t>Multimessenger</a:t>
            </a:r>
            <a:r>
              <a:rPr lang="en-US" dirty="0"/>
              <a:t> Diversity Network to contribute to the NSF INCLUDES* national initiative</a:t>
            </a:r>
          </a:p>
          <a:p>
            <a:pPr lvl="1"/>
            <a:r>
              <a:rPr lang="en-US" dirty="0"/>
              <a:t>Implement collaboration-wide efforts to advance as an inclusive and open community that excels in research, fosters STEM careers in academia and industry, and engages local communities</a:t>
            </a:r>
          </a:p>
          <a:p>
            <a:pPr lvl="1"/>
            <a:r>
              <a:rPr lang="en-US" dirty="0"/>
              <a:t>Establish alliances with other </a:t>
            </a:r>
            <a:r>
              <a:rPr lang="en-US" dirty="0" err="1"/>
              <a:t>multimessenger</a:t>
            </a:r>
            <a:r>
              <a:rPr lang="en-US" dirty="0"/>
              <a:t> astronomy collaborations to launch a new INCLUDES network with common goals and shared strategies to broaden participation in STEM</a:t>
            </a:r>
          </a:p>
          <a:p>
            <a:pPr lvl="1"/>
            <a:endParaRPr lang="en-US" dirty="0"/>
          </a:p>
          <a:p>
            <a:pPr marL="457200" lvl="1" indent="0">
              <a:buNone/>
            </a:pPr>
            <a:r>
              <a:rPr lang="en-US" dirty="0"/>
              <a:t>*</a:t>
            </a:r>
            <a:r>
              <a:rPr lang="en-US" sz="2100" dirty="0"/>
              <a:t>Inclusion across the Nation of Communities of Learners of Underrepresented Discoverers in Engineering and Science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1462BB6-C795-4564-AB3F-D7BEC88D7FD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23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4483897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42E6E7D-CA29-423F-B97C-10C0C391FA5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5725" y="-223615"/>
            <a:ext cx="8229600" cy="1143000"/>
          </a:xfrm>
        </p:spPr>
        <p:txBody>
          <a:bodyPr>
            <a:normAutofit/>
          </a:bodyPr>
          <a:lstStyle/>
          <a:p>
            <a:r>
              <a:rPr lang="en-US" sz="3600" dirty="0"/>
              <a:t>Social Media/Communication Metrics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3AEF600-115F-4D6F-9732-D85CD887438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19074" y="1076325"/>
            <a:ext cx="7858125" cy="4525963"/>
          </a:xfrm>
        </p:spPr>
        <p:txBody>
          <a:bodyPr>
            <a:normAutofit/>
          </a:bodyPr>
          <a:lstStyle/>
          <a:p>
            <a:r>
              <a:rPr lang="en-US" sz="2400" dirty="0"/>
              <a:t>Social media and communication efforts headed by Silvia Bravo Gallart</a:t>
            </a:r>
          </a:p>
          <a:p>
            <a:r>
              <a:rPr lang="en-US" sz="2400" dirty="0"/>
              <a:t>Strong graphics and video support from Savannah Guthrie</a:t>
            </a:r>
          </a:p>
          <a:p>
            <a:r>
              <a:rPr lang="en-US" sz="2400" dirty="0"/>
              <a:t>Most views to date for </a:t>
            </a:r>
            <a:r>
              <a:rPr lang="en-US" sz="2400" dirty="0" err="1">
                <a:solidFill>
                  <a:srgbClr val="FF0000"/>
                </a:solidFill>
              </a:rPr>
              <a:t>TED</a:t>
            </a:r>
            <a:r>
              <a:rPr lang="en-US" sz="2400" dirty="0" err="1"/>
              <a:t>Ed</a:t>
            </a:r>
            <a:r>
              <a:rPr lang="en-US" sz="2400" dirty="0"/>
              <a:t> on </a:t>
            </a:r>
            <a:r>
              <a:rPr lang="en-US" sz="2400" dirty="0">
                <a:hlinkClick r:id="rId2"/>
              </a:rPr>
              <a:t>neutrinos</a:t>
            </a:r>
            <a:r>
              <a:rPr lang="en-US" sz="2400" dirty="0"/>
              <a:t>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BC783C59-DBF6-4636-9662-FB1BC8AD629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4184"/>
          <a:stretch/>
        </p:blipFill>
        <p:spPr>
          <a:xfrm>
            <a:off x="966388" y="2905390"/>
            <a:ext cx="7110811" cy="3952610"/>
          </a:xfrm>
          <a:prstGeom prst="rect">
            <a:avLst/>
          </a:prstGeom>
        </p:spPr>
      </p:pic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6D3FEC2-7F72-42B5-8864-69130FD97B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24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66016901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5262" y="1138619"/>
            <a:ext cx="4916776" cy="1937388"/>
          </a:xfrm>
        </p:spPr>
        <p:txBody>
          <a:bodyPr>
            <a:normAutofit fontScale="70000" lnSpcReduction="20000"/>
          </a:bodyPr>
          <a:lstStyle/>
          <a:p>
            <a:r>
              <a:rPr lang="en-US" dirty="0"/>
              <a:t>Prepared press release on neutrino cross section using Earth absorption</a:t>
            </a:r>
          </a:p>
          <a:p>
            <a:r>
              <a:rPr lang="en-US" dirty="0"/>
              <a:t>Result widely reported!</a:t>
            </a:r>
          </a:p>
          <a:p>
            <a:r>
              <a:rPr lang="en-US" dirty="0"/>
              <a:t>Also a popular related research video, over 8,000 views</a:t>
            </a:r>
          </a:p>
          <a:p>
            <a:pPr lvl="1"/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3880E44-7553-9B42-B12D-C67CD959498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08096" y="4437395"/>
            <a:ext cx="1862138" cy="1072497"/>
          </a:xfrm>
          <a:prstGeom prst="rect">
            <a:avLst/>
          </a:prstGeom>
        </p:spPr>
      </p:pic>
      <p:grpSp>
        <p:nvGrpSpPr>
          <p:cNvPr id="31" name="Group 30">
            <a:extLst>
              <a:ext uri="{FF2B5EF4-FFF2-40B4-BE49-F238E27FC236}">
                <a16:creationId xmlns:a16="http://schemas.microsoft.com/office/drawing/2014/main" id="{D90E596E-0C94-E44C-AAB3-9FF0203481D4}"/>
              </a:ext>
            </a:extLst>
          </p:cNvPr>
          <p:cNvGrpSpPr/>
          <p:nvPr/>
        </p:nvGrpSpPr>
        <p:grpSpPr>
          <a:xfrm>
            <a:off x="563004" y="3124818"/>
            <a:ext cx="2393841" cy="469316"/>
            <a:chOff x="939019" y="2340669"/>
            <a:chExt cx="3592010" cy="820572"/>
          </a:xfrm>
        </p:grpSpPr>
        <p:pic>
          <p:nvPicPr>
            <p:cNvPr id="9" name="Picture 8">
              <a:extLst>
                <a:ext uri="{FF2B5EF4-FFF2-40B4-BE49-F238E27FC236}">
                  <a16:creationId xmlns:a16="http://schemas.microsoft.com/office/drawing/2014/main" id="{9B1EF67A-D0EE-8842-B1BA-F37F79636D0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939019" y="2753058"/>
              <a:ext cx="3592010" cy="408183"/>
            </a:xfrm>
            <a:prstGeom prst="rect">
              <a:avLst/>
            </a:prstGeom>
          </p:spPr>
        </p:pic>
        <p:pic>
          <p:nvPicPr>
            <p:cNvPr id="11" name="Picture 10">
              <a:extLst>
                <a:ext uri="{FF2B5EF4-FFF2-40B4-BE49-F238E27FC236}">
                  <a16:creationId xmlns:a16="http://schemas.microsoft.com/office/drawing/2014/main" id="{B423484C-3CAF-DE4C-9A0C-AF8F3B8DECD6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939019" y="2340669"/>
              <a:ext cx="1866188" cy="464786"/>
            </a:xfrm>
            <a:prstGeom prst="rect">
              <a:avLst/>
            </a:prstGeom>
          </p:spPr>
        </p:pic>
      </p:grpSp>
      <p:pic>
        <p:nvPicPr>
          <p:cNvPr id="13" name="Picture 12">
            <a:extLst>
              <a:ext uri="{FF2B5EF4-FFF2-40B4-BE49-F238E27FC236}">
                <a16:creationId xmlns:a16="http://schemas.microsoft.com/office/drawing/2014/main" id="{F9B1C2FB-425C-6042-BE31-E2FF2412F9F4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99116" y="4714172"/>
            <a:ext cx="2551260" cy="532391"/>
          </a:xfrm>
          <a:prstGeom prst="rect">
            <a:avLst/>
          </a:prstGeom>
        </p:spPr>
      </p:pic>
      <p:grpSp>
        <p:nvGrpSpPr>
          <p:cNvPr id="30" name="Group 29">
            <a:extLst>
              <a:ext uri="{FF2B5EF4-FFF2-40B4-BE49-F238E27FC236}">
                <a16:creationId xmlns:a16="http://schemas.microsoft.com/office/drawing/2014/main" id="{D7497D31-9169-854F-89D1-5CE363B258A3}"/>
              </a:ext>
            </a:extLst>
          </p:cNvPr>
          <p:cNvGrpSpPr/>
          <p:nvPr/>
        </p:nvGrpSpPr>
        <p:grpSpPr>
          <a:xfrm>
            <a:off x="563004" y="3778407"/>
            <a:ext cx="3641527" cy="693503"/>
            <a:chOff x="2552700" y="1094241"/>
            <a:chExt cx="5092700" cy="806058"/>
          </a:xfrm>
        </p:grpSpPr>
        <p:pic>
          <p:nvPicPr>
            <p:cNvPr id="15" name="Picture 14">
              <a:extLst>
                <a:ext uri="{FF2B5EF4-FFF2-40B4-BE49-F238E27FC236}">
                  <a16:creationId xmlns:a16="http://schemas.microsoft.com/office/drawing/2014/main" id="{4A9E8581-5C45-F741-9A8D-80ACEB3C5811}"/>
                </a:ext>
              </a:extLst>
            </p:cNvPr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2552700" y="1366899"/>
              <a:ext cx="5092700" cy="533400"/>
            </a:xfrm>
            <a:prstGeom prst="rect">
              <a:avLst/>
            </a:prstGeom>
          </p:spPr>
        </p:pic>
        <p:pic>
          <p:nvPicPr>
            <p:cNvPr id="17" name="Picture 16">
              <a:extLst>
                <a:ext uri="{FF2B5EF4-FFF2-40B4-BE49-F238E27FC236}">
                  <a16:creationId xmlns:a16="http://schemas.microsoft.com/office/drawing/2014/main" id="{E16F6E2C-0149-FE49-AFC5-A690DD38E953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/>
            <a:srcRect r="1507" b="9610"/>
            <a:stretch/>
          </p:blipFill>
          <p:spPr>
            <a:xfrm>
              <a:off x="2552700" y="1094241"/>
              <a:ext cx="4565650" cy="332907"/>
            </a:xfrm>
            <a:prstGeom prst="rect">
              <a:avLst/>
            </a:prstGeom>
          </p:spPr>
        </p:pic>
      </p:grpSp>
      <p:pic>
        <p:nvPicPr>
          <p:cNvPr id="25" name="Picture 24">
            <a:extLst>
              <a:ext uri="{FF2B5EF4-FFF2-40B4-BE49-F238E27FC236}">
                <a16:creationId xmlns:a16="http://schemas.microsoft.com/office/drawing/2014/main" id="{71293E69-0CD4-444F-9F21-301627EAA707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5153114" y="2302747"/>
            <a:ext cx="3189243" cy="995169"/>
          </a:xfrm>
          <a:prstGeom prst="rect">
            <a:avLst/>
          </a:prstGeom>
        </p:spPr>
      </p:pic>
      <p:grpSp>
        <p:nvGrpSpPr>
          <p:cNvPr id="33" name="Group 32">
            <a:extLst>
              <a:ext uri="{FF2B5EF4-FFF2-40B4-BE49-F238E27FC236}">
                <a16:creationId xmlns:a16="http://schemas.microsoft.com/office/drawing/2014/main" id="{8AF410F2-9EA2-0542-ACBC-C81C6C08E090}"/>
              </a:ext>
            </a:extLst>
          </p:cNvPr>
          <p:cNvGrpSpPr/>
          <p:nvPr/>
        </p:nvGrpSpPr>
        <p:grpSpPr>
          <a:xfrm>
            <a:off x="4503632" y="3589401"/>
            <a:ext cx="3936110" cy="631018"/>
            <a:chOff x="4571998" y="5887955"/>
            <a:chExt cx="3936110" cy="631018"/>
          </a:xfrm>
        </p:grpSpPr>
        <p:pic>
          <p:nvPicPr>
            <p:cNvPr id="19" name="Picture 18">
              <a:extLst>
                <a:ext uri="{FF2B5EF4-FFF2-40B4-BE49-F238E27FC236}">
                  <a16:creationId xmlns:a16="http://schemas.microsoft.com/office/drawing/2014/main" id="{5046E225-9855-3949-AF28-044FF1EEC233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0"/>
            <a:srcRect b="70582"/>
            <a:stretch/>
          </p:blipFill>
          <p:spPr>
            <a:xfrm>
              <a:off x="4571998" y="5887955"/>
              <a:ext cx="3936110" cy="258331"/>
            </a:xfrm>
            <a:prstGeom prst="rect">
              <a:avLst/>
            </a:prstGeom>
          </p:spPr>
        </p:pic>
        <p:pic>
          <p:nvPicPr>
            <p:cNvPr id="29" name="Picture 28">
              <a:extLst>
                <a:ext uri="{FF2B5EF4-FFF2-40B4-BE49-F238E27FC236}">
                  <a16:creationId xmlns:a16="http://schemas.microsoft.com/office/drawing/2014/main" id="{9B0A0F8F-3CCC-6948-A413-C432F34A722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1"/>
            <a:srcRect r="5226" b="10934"/>
            <a:stretch/>
          </p:blipFill>
          <p:spPr>
            <a:xfrm>
              <a:off x="4571998" y="6157008"/>
              <a:ext cx="3923857" cy="361965"/>
            </a:xfrm>
            <a:prstGeom prst="rect">
              <a:avLst/>
            </a:prstGeom>
          </p:spPr>
        </p:pic>
      </p:grpSp>
      <p:grpSp>
        <p:nvGrpSpPr>
          <p:cNvPr id="47" name="Group 46">
            <a:extLst>
              <a:ext uri="{FF2B5EF4-FFF2-40B4-BE49-F238E27FC236}">
                <a16:creationId xmlns:a16="http://schemas.microsoft.com/office/drawing/2014/main" id="{3F18DE86-4C27-4348-94A2-35E7A5752F79}"/>
              </a:ext>
            </a:extLst>
          </p:cNvPr>
          <p:cNvGrpSpPr/>
          <p:nvPr/>
        </p:nvGrpSpPr>
        <p:grpSpPr>
          <a:xfrm>
            <a:off x="6308096" y="1258424"/>
            <a:ext cx="2545607" cy="935835"/>
            <a:chOff x="5605804" y="4395285"/>
            <a:chExt cx="2545607" cy="935835"/>
          </a:xfrm>
        </p:grpSpPr>
        <p:pic>
          <p:nvPicPr>
            <p:cNvPr id="35" name="Picture 34">
              <a:extLst>
                <a:ext uri="{FF2B5EF4-FFF2-40B4-BE49-F238E27FC236}">
                  <a16:creationId xmlns:a16="http://schemas.microsoft.com/office/drawing/2014/main" id="{97ACFC88-35B0-DE4D-91D3-F38DF828CD24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/>
            <a:stretch>
              <a:fillRect/>
            </a:stretch>
          </p:blipFill>
          <p:spPr>
            <a:xfrm>
              <a:off x="5605804" y="4744859"/>
              <a:ext cx="2545607" cy="586261"/>
            </a:xfrm>
            <a:prstGeom prst="rect">
              <a:avLst/>
            </a:prstGeom>
          </p:spPr>
        </p:pic>
        <p:pic>
          <p:nvPicPr>
            <p:cNvPr id="37" name="Picture 36">
              <a:extLst>
                <a:ext uri="{FF2B5EF4-FFF2-40B4-BE49-F238E27FC236}">
                  <a16:creationId xmlns:a16="http://schemas.microsoft.com/office/drawing/2014/main" id="{713547B6-40D0-0B48-94C8-BE07B900F6D4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5605804" y="4395285"/>
              <a:ext cx="1102645" cy="393802"/>
            </a:xfrm>
            <a:prstGeom prst="rect">
              <a:avLst/>
            </a:prstGeom>
          </p:spPr>
        </p:pic>
      </p:grpSp>
      <p:pic>
        <p:nvPicPr>
          <p:cNvPr id="39" name="Picture 38">
            <a:extLst>
              <a:ext uri="{FF2B5EF4-FFF2-40B4-BE49-F238E27FC236}">
                <a16:creationId xmlns:a16="http://schemas.microsoft.com/office/drawing/2014/main" id="{ADBDA66D-3EE8-DA4E-A8BA-218DEEDFEE70}"/>
              </a:ext>
            </a:extLst>
          </p:cNvPr>
          <p:cNvPicPr>
            <a:picLocks noChangeAspect="1"/>
          </p:cNvPicPr>
          <p:nvPr/>
        </p:nvPicPr>
        <p:blipFill>
          <a:blip r:embed="rId14"/>
          <a:stretch>
            <a:fillRect/>
          </a:stretch>
        </p:blipFill>
        <p:spPr>
          <a:xfrm>
            <a:off x="599116" y="5432611"/>
            <a:ext cx="2124579" cy="1062290"/>
          </a:xfrm>
          <a:prstGeom prst="rect">
            <a:avLst/>
          </a:prstGeom>
        </p:spPr>
      </p:pic>
      <p:pic>
        <p:nvPicPr>
          <p:cNvPr id="41" name="Picture 40">
            <a:extLst>
              <a:ext uri="{FF2B5EF4-FFF2-40B4-BE49-F238E27FC236}">
                <a16:creationId xmlns:a16="http://schemas.microsoft.com/office/drawing/2014/main" id="{9F8E0AF9-9EC3-5E45-83CB-A8862E93F956}"/>
              </a:ext>
            </a:extLst>
          </p:cNvPr>
          <p:cNvPicPr>
            <a:picLocks noChangeAspect="1"/>
          </p:cNvPicPr>
          <p:nvPr/>
        </p:nvPicPr>
        <p:blipFill>
          <a:blip r:embed="rId15"/>
          <a:stretch>
            <a:fillRect/>
          </a:stretch>
        </p:blipFill>
        <p:spPr>
          <a:xfrm>
            <a:off x="2956845" y="5603967"/>
            <a:ext cx="2020579" cy="719579"/>
          </a:xfrm>
          <a:prstGeom prst="rect">
            <a:avLst/>
          </a:prstGeom>
        </p:spPr>
      </p:pic>
      <p:grpSp>
        <p:nvGrpSpPr>
          <p:cNvPr id="46" name="Group 45">
            <a:extLst>
              <a:ext uri="{FF2B5EF4-FFF2-40B4-BE49-F238E27FC236}">
                <a16:creationId xmlns:a16="http://schemas.microsoft.com/office/drawing/2014/main" id="{B66D96F4-05D4-6948-B12A-9C511DBAE1B2}"/>
              </a:ext>
            </a:extLst>
          </p:cNvPr>
          <p:cNvGrpSpPr/>
          <p:nvPr/>
        </p:nvGrpSpPr>
        <p:grpSpPr>
          <a:xfrm>
            <a:off x="5153114" y="5981700"/>
            <a:ext cx="2784470" cy="529717"/>
            <a:chOff x="5153114" y="5981700"/>
            <a:chExt cx="2784470" cy="529717"/>
          </a:xfrm>
        </p:grpSpPr>
        <p:pic>
          <p:nvPicPr>
            <p:cNvPr id="43" name="Picture 42">
              <a:extLst>
                <a:ext uri="{FF2B5EF4-FFF2-40B4-BE49-F238E27FC236}">
                  <a16:creationId xmlns:a16="http://schemas.microsoft.com/office/drawing/2014/main" id="{273931AC-30E9-1649-AA89-8E1567EEA7E6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5153114" y="6282741"/>
              <a:ext cx="2784470" cy="228676"/>
            </a:xfrm>
            <a:prstGeom prst="rect">
              <a:avLst/>
            </a:prstGeom>
          </p:spPr>
        </p:pic>
        <p:pic>
          <p:nvPicPr>
            <p:cNvPr id="45" name="Picture 44">
              <a:extLst>
                <a:ext uri="{FF2B5EF4-FFF2-40B4-BE49-F238E27FC236}">
                  <a16:creationId xmlns:a16="http://schemas.microsoft.com/office/drawing/2014/main" id="{353351EA-DED2-3444-A338-ED2FA212C1AC}"/>
                </a:ext>
              </a:extLst>
            </p:cNvPr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5156284" y="5981700"/>
              <a:ext cx="2781300" cy="279400"/>
            </a:xfrm>
            <a:prstGeom prst="rect">
              <a:avLst/>
            </a:prstGeom>
          </p:spPr>
        </p:pic>
      </p:grpSp>
      <p:grpSp>
        <p:nvGrpSpPr>
          <p:cNvPr id="48" name="Group 47">
            <a:extLst>
              <a:ext uri="{FF2B5EF4-FFF2-40B4-BE49-F238E27FC236}">
                <a16:creationId xmlns:a16="http://schemas.microsoft.com/office/drawing/2014/main" id="{F4A24238-6755-8E43-83D9-44DE584007BC}"/>
              </a:ext>
            </a:extLst>
          </p:cNvPr>
          <p:cNvGrpSpPr/>
          <p:nvPr/>
        </p:nvGrpSpPr>
        <p:grpSpPr>
          <a:xfrm>
            <a:off x="3443597" y="4609113"/>
            <a:ext cx="2851150" cy="827860"/>
            <a:chOff x="4547072" y="4394878"/>
            <a:chExt cx="2851150" cy="827860"/>
          </a:xfrm>
        </p:grpSpPr>
        <p:pic>
          <p:nvPicPr>
            <p:cNvPr id="49" name="Picture 48">
              <a:extLst>
                <a:ext uri="{FF2B5EF4-FFF2-40B4-BE49-F238E27FC236}">
                  <a16:creationId xmlns:a16="http://schemas.microsoft.com/office/drawing/2014/main" id="{FCB74F40-79D9-664F-89BB-07A8A6D35435}"/>
                </a:ext>
              </a:extLst>
            </p:cNvPr>
            <p:cNvPicPr>
              <a:picLocks noChangeAspect="1"/>
            </p:cNvPicPr>
            <p:nvPr/>
          </p:nvPicPr>
          <p:blipFill>
            <a:blip r:embed="rId18"/>
            <a:stretch>
              <a:fillRect/>
            </a:stretch>
          </p:blipFill>
          <p:spPr>
            <a:xfrm>
              <a:off x="4547072" y="4697272"/>
              <a:ext cx="2571278" cy="525466"/>
            </a:xfrm>
            <a:prstGeom prst="rect">
              <a:avLst/>
            </a:prstGeom>
          </p:spPr>
        </p:pic>
        <p:pic>
          <p:nvPicPr>
            <p:cNvPr id="50" name="Picture 49">
              <a:extLst>
                <a:ext uri="{FF2B5EF4-FFF2-40B4-BE49-F238E27FC236}">
                  <a16:creationId xmlns:a16="http://schemas.microsoft.com/office/drawing/2014/main" id="{F2F447B0-61EE-0D40-80A3-A4050480070D}"/>
                </a:ext>
              </a:extLst>
            </p:cNvPr>
            <p:cNvPicPr>
              <a:picLocks noChangeAspect="1"/>
            </p:cNvPicPr>
            <p:nvPr/>
          </p:nvPicPr>
          <p:blipFill>
            <a:blip r:embed="rId19"/>
            <a:stretch>
              <a:fillRect/>
            </a:stretch>
          </p:blipFill>
          <p:spPr>
            <a:xfrm>
              <a:off x="4547072" y="4394878"/>
              <a:ext cx="2851150" cy="314465"/>
            </a:xfrm>
            <a:prstGeom prst="rect">
              <a:avLst/>
            </a:prstGeom>
          </p:spPr>
        </p:pic>
      </p:grpSp>
      <p:sp>
        <p:nvSpPr>
          <p:cNvPr id="53" name="Title 1">
            <a:extLst>
              <a:ext uri="{FF2B5EF4-FFF2-40B4-BE49-F238E27FC236}">
                <a16:creationId xmlns:a16="http://schemas.microsoft.com/office/drawing/2014/main" id="{271A3E0A-224E-5049-B69D-24837A3504AB}"/>
              </a:ext>
            </a:extLst>
          </p:cNvPr>
          <p:cNvSpPr txBox="1">
            <a:spLocks/>
          </p:cNvSpPr>
          <p:nvPr/>
        </p:nvSpPr>
        <p:spPr>
          <a:xfrm>
            <a:off x="-192532" y="-85462"/>
            <a:ext cx="8319331" cy="799159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rgbClr val="192D42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228600"/>
            <a:r>
              <a:rPr lang="en-US" sz="3600" i="1" dirty="0">
                <a:solidFill>
                  <a:schemeClr val="bg1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Nature</a:t>
            </a:r>
            <a:r>
              <a:rPr lang="en-US" sz="3600" dirty="0">
                <a:solidFill>
                  <a:schemeClr val="bg1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 Neutrino Cross Section Paper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DACAA-3AAA-44EF-9BDD-98AE2AE93716}" type="slidenum">
              <a:rPr lang="en-US" smtClean="0"/>
              <a:pPr/>
              <a:t>25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7679054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>
            <a:extLst>
              <a:ext uri="{FF2B5EF4-FFF2-40B4-BE49-F238E27FC236}">
                <a16:creationId xmlns:a16="http://schemas.microsoft.com/office/drawing/2014/main" id="{AB452129-8F31-684C-A4BD-77A3B23D2F9F}"/>
              </a:ext>
            </a:extLst>
          </p:cNvPr>
          <p:cNvSpPr txBox="1">
            <a:spLocks/>
          </p:cNvSpPr>
          <p:nvPr/>
        </p:nvSpPr>
        <p:spPr>
          <a:xfrm>
            <a:off x="0" y="-85462"/>
            <a:ext cx="8319331" cy="75397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rgbClr val="192D42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228600"/>
            <a:r>
              <a:rPr lang="en-US" sz="3600" dirty="0">
                <a:solidFill>
                  <a:schemeClr val="bg1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Facebook – popular posts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27855E71-8822-B344-A2A3-FEE29F33A281}"/>
              </a:ext>
            </a:extLst>
          </p:cNvPr>
          <p:cNvPicPr preferRelativeResize="0">
            <a:picLocks noChangeAspect="1"/>
          </p:cNvPicPr>
          <p:nvPr/>
        </p:nvPicPr>
        <p:blipFill rotWithShape="1">
          <a:blip r:embed="rId2"/>
          <a:srcRect r="43516" b="12179"/>
          <a:stretch/>
        </p:blipFill>
        <p:spPr>
          <a:xfrm>
            <a:off x="2979592" y="845802"/>
            <a:ext cx="2730156" cy="3127248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174649EE-4DB8-124A-81F1-F8A7607FC1B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43435" b="12427"/>
          <a:stretch/>
        </p:blipFill>
        <p:spPr>
          <a:xfrm>
            <a:off x="3936911" y="4047533"/>
            <a:ext cx="2213627" cy="2743200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0E3A223E-EB41-8D40-B7C8-0FFB4679FE02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952" t="763" r="42893" b="10544"/>
          <a:stretch/>
        </p:blipFill>
        <p:spPr>
          <a:xfrm>
            <a:off x="320333" y="845802"/>
            <a:ext cx="2428657" cy="3124586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F13ECF2F-A77A-D34C-B273-011007E6D46C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-1" r="41992" b="10977"/>
          <a:stretch/>
        </p:blipFill>
        <p:spPr>
          <a:xfrm>
            <a:off x="5985032" y="845802"/>
            <a:ext cx="2520218" cy="3127248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1564A873-C8FC-3C47-8F9C-5E5939511EEF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r="42686" b="11728"/>
          <a:stretch/>
        </p:blipFill>
        <p:spPr>
          <a:xfrm>
            <a:off x="1451280" y="4043899"/>
            <a:ext cx="2053388" cy="2743200"/>
          </a:xfrm>
          <a:prstGeom prst="rect">
            <a:avLst/>
          </a:prstGeom>
          <a:ln w="38100">
            <a:solidFill>
              <a:srgbClr val="A80001"/>
            </a:solidFill>
          </a:ln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DACAA-3AAA-44EF-9BDD-98AE2AE93716}" type="slidenum">
              <a:rPr lang="en-US" smtClean="0"/>
              <a:pPr/>
              <a:t>26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90658373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>
            <a:extLst>
              <a:ext uri="{FF2B5EF4-FFF2-40B4-BE49-F238E27FC236}">
                <a16:creationId xmlns:a16="http://schemas.microsoft.com/office/drawing/2014/main" id="{E5C1A034-C504-D742-8A71-F7CB233B01AF}"/>
              </a:ext>
            </a:extLst>
          </p:cNvPr>
          <p:cNvSpPr txBox="1">
            <a:spLocks/>
          </p:cNvSpPr>
          <p:nvPr/>
        </p:nvSpPr>
        <p:spPr>
          <a:xfrm>
            <a:off x="-200025" y="-85461"/>
            <a:ext cx="8319331" cy="84668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rgbClr val="192D42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228600"/>
            <a:r>
              <a:rPr lang="en-US" sz="3600" dirty="0">
                <a:solidFill>
                  <a:schemeClr val="bg1"/>
                </a:solidFill>
                <a:latin typeface="Calibri Light" panose="020F0302020204030204" pitchFamily="34" charset="0"/>
                <a:cs typeface="Calibri Light" panose="020F0302020204030204" pitchFamily="34" charset="0"/>
              </a:rPr>
              <a:t>YouTube Channel – in progress</a:t>
            </a:r>
          </a:p>
        </p:txBody>
      </p:sp>
      <p:sp>
        <p:nvSpPr>
          <p:cNvPr id="10" name="Content Placeholder 9">
            <a:extLst>
              <a:ext uri="{FF2B5EF4-FFF2-40B4-BE49-F238E27FC236}">
                <a16:creationId xmlns:a16="http://schemas.microsoft.com/office/drawing/2014/main" id="{0384B039-6161-104F-A22A-8DFE58B19F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10148" y="1284304"/>
            <a:ext cx="5785584" cy="3429494"/>
          </a:xfrm>
        </p:spPr>
        <p:txBody>
          <a:bodyPr>
            <a:noAutofit/>
          </a:bodyPr>
          <a:lstStyle/>
          <a:p>
            <a:pPr>
              <a:spcBef>
                <a:spcPts val="300"/>
              </a:spcBef>
            </a:pPr>
            <a:r>
              <a:rPr lang="en-US" sz="2400" dirty="0"/>
              <a:t>Now at 1300 subscribers</a:t>
            </a:r>
          </a:p>
          <a:p>
            <a:pPr>
              <a:spcBef>
                <a:spcPts val="300"/>
              </a:spcBef>
            </a:pPr>
            <a:r>
              <a:rPr lang="en-US" sz="2400" dirty="0"/>
              <a:t>Data from September, 2018</a:t>
            </a:r>
          </a:p>
          <a:p>
            <a:pPr lvl="1">
              <a:spcBef>
                <a:spcPts val="300"/>
              </a:spcBef>
            </a:pPr>
            <a:r>
              <a:rPr lang="en-US" sz="2000" dirty="0">
                <a:sym typeface="Wingdings" pitchFamily="2" charset="2"/>
              </a:rPr>
              <a:t>Only 5% of the views are from ~650 subscribers</a:t>
            </a:r>
            <a:endParaRPr lang="en-US" sz="2000" dirty="0"/>
          </a:p>
          <a:p>
            <a:pPr lvl="1">
              <a:spcBef>
                <a:spcPts val="300"/>
              </a:spcBef>
            </a:pPr>
            <a:r>
              <a:rPr lang="en-US" sz="2000" dirty="0"/>
              <a:t>Users are not diverse - 93% male </a:t>
            </a:r>
          </a:p>
          <a:p>
            <a:pPr lvl="1">
              <a:spcBef>
                <a:spcPts val="300"/>
              </a:spcBef>
            </a:pPr>
            <a:r>
              <a:rPr lang="en-US" sz="2000" dirty="0"/>
              <a:t>After press releases, this platform has our largest reach, especially among younger audiences </a:t>
            </a:r>
          </a:p>
          <a:p>
            <a:pPr marL="0" indent="0">
              <a:spcBef>
                <a:spcPts val="300"/>
              </a:spcBef>
              <a:buNone/>
            </a:pPr>
            <a:endParaRPr lang="en-US" sz="2000" dirty="0"/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E530EADE-A8F3-8742-83A1-900DC267C43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9541" r="51712"/>
          <a:stretch/>
        </p:blipFill>
        <p:spPr>
          <a:xfrm>
            <a:off x="6634670" y="2930591"/>
            <a:ext cx="2509330" cy="2219268"/>
          </a:xfrm>
          <a:prstGeom prst="rect">
            <a:avLst/>
          </a:prstGeom>
        </p:spPr>
      </p:pic>
      <p:sp>
        <p:nvSpPr>
          <p:cNvPr id="15" name="Content Placeholder 9">
            <a:extLst>
              <a:ext uri="{FF2B5EF4-FFF2-40B4-BE49-F238E27FC236}">
                <a16:creationId xmlns:a16="http://schemas.microsoft.com/office/drawing/2014/main" id="{4A90E581-4E19-0B4C-864C-B58BA6422D35}"/>
              </a:ext>
            </a:extLst>
          </p:cNvPr>
          <p:cNvSpPr txBox="1">
            <a:spLocks/>
          </p:cNvSpPr>
          <p:nvPr/>
        </p:nvSpPr>
        <p:spPr>
          <a:xfrm>
            <a:off x="457200" y="3788062"/>
            <a:ext cx="8229600" cy="1720554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Clr>
                <a:srgbClr val="4C88C7"/>
              </a:buClr>
              <a:buFont typeface="Arial"/>
              <a:buChar char="•"/>
              <a:defRPr sz="32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Clr>
                <a:srgbClr val="4C88C7"/>
              </a:buClr>
              <a:buFont typeface="Arial"/>
              <a:buChar char="–"/>
              <a:defRPr sz="28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Clr>
                <a:srgbClr val="4C88C7"/>
              </a:buClr>
              <a:buFont typeface="Arial"/>
              <a:buChar char="•"/>
              <a:defRPr sz="24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Clr>
                <a:srgbClr val="4C88C7"/>
              </a:buClr>
              <a:buFont typeface="Arial"/>
              <a:buChar char="–"/>
              <a:defRPr sz="20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rgbClr val="192D42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Bef>
                <a:spcPts val="300"/>
              </a:spcBef>
            </a:pPr>
            <a:endParaRPr lang="en-US" sz="2000" dirty="0"/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8A7248FC-F290-1645-88F5-05FCC34B5AC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4413537"/>
            <a:ext cx="7165250" cy="2444463"/>
          </a:xfrm>
          <a:prstGeom prst="rect">
            <a:avLst/>
          </a:prstGeom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DACAA-3AAA-44EF-9BDD-98AE2AE93716}" type="slidenum">
              <a:rPr lang="en-US" smtClean="0"/>
              <a:pPr/>
              <a:t>27</a:t>
            </a:fld>
            <a:endParaRPr lang="en-US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83FAB5BF-7BEB-4DA1-A31E-70B30C5E48F2}"/>
              </a:ext>
            </a:extLst>
          </p:cNvPr>
          <p:cNvSpPr txBox="1"/>
          <p:nvPr/>
        </p:nvSpPr>
        <p:spPr>
          <a:xfrm>
            <a:off x="6555854" y="1103704"/>
            <a:ext cx="2982932" cy="175432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latin typeface="Calibri Light" panose="020F0302020204030204" pitchFamily="34" charset="0"/>
                <a:cs typeface="Calibri Light" panose="020F0302020204030204" pitchFamily="34" charset="0"/>
              </a:rPr>
              <a:t>Top users (watch time %)</a:t>
            </a:r>
          </a:p>
          <a:p>
            <a:r>
              <a:rPr lang="en-US" dirty="0">
                <a:latin typeface="Calibri Light" panose="020F0302020204030204" pitchFamily="34" charset="0"/>
                <a:cs typeface="Calibri Light" panose="020F0302020204030204" pitchFamily="34" charset="0"/>
              </a:rPr>
              <a:t>United States 	(40%)</a:t>
            </a:r>
          </a:p>
          <a:p>
            <a:r>
              <a:rPr lang="en-US" dirty="0">
                <a:latin typeface="Calibri Light" panose="020F0302020204030204" pitchFamily="34" charset="0"/>
                <a:cs typeface="Calibri Light" panose="020F0302020204030204" pitchFamily="34" charset="0"/>
              </a:rPr>
              <a:t>Germany        	(8.5%)</a:t>
            </a:r>
          </a:p>
          <a:p>
            <a:r>
              <a:rPr lang="en-US" dirty="0">
                <a:latin typeface="Calibri Light" panose="020F0302020204030204" pitchFamily="34" charset="0"/>
                <a:cs typeface="Calibri Light" panose="020F0302020204030204" pitchFamily="34" charset="0"/>
              </a:rPr>
              <a:t>India	       	(6.8%)</a:t>
            </a:r>
          </a:p>
          <a:p>
            <a:r>
              <a:rPr lang="en-US" dirty="0">
                <a:latin typeface="Calibri Light" panose="020F0302020204030204" pitchFamily="34" charset="0"/>
                <a:cs typeface="Calibri Light" panose="020F0302020204030204" pitchFamily="34" charset="0"/>
              </a:rPr>
              <a:t>Canada	       	(6.6%)</a:t>
            </a:r>
          </a:p>
          <a:p>
            <a:r>
              <a:rPr lang="en-US" dirty="0">
                <a:latin typeface="Calibri Light" panose="020F0302020204030204" pitchFamily="34" charset="0"/>
                <a:cs typeface="Calibri Light" panose="020F0302020204030204" pitchFamily="34" charset="0"/>
              </a:rPr>
              <a:t>United Kingdom 	(4.7%)</a:t>
            </a:r>
            <a:r>
              <a:rPr lang="en-US" dirty="0"/>
              <a:t>	</a:t>
            </a:r>
          </a:p>
        </p:txBody>
      </p:sp>
    </p:spTree>
    <p:extLst>
      <p:ext uri="{BB962C8B-B14F-4D97-AF65-F5344CB8AC3E}">
        <p14:creationId xmlns:p14="http://schemas.microsoft.com/office/powerpoint/2010/main" val="1796684056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D9876F5-12DC-8243-B739-9BA67F4E52D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DACAA-3AAA-44EF-9BDD-98AE2AE93716}" type="slidenum">
              <a:rPr lang="en-US" smtClean="0"/>
              <a:pPr/>
              <a:t>28</a:t>
            </a:fld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A2447864-3B1F-A64C-91CB-1A2DF6582CC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069950"/>
            <a:ext cx="9144000" cy="2048052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FFBA67D2-4AA6-534F-9A4C-00BBD0EDD25A}"/>
              </a:ext>
            </a:extLst>
          </p:cNvPr>
          <p:cNvPicPr>
            <a:picLocks/>
          </p:cNvPicPr>
          <p:nvPr/>
        </p:nvPicPr>
        <p:blipFill rotWithShape="1">
          <a:blip r:embed="rId4"/>
          <a:srcRect t="20821"/>
          <a:stretch/>
        </p:blipFill>
        <p:spPr>
          <a:xfrm>
            <a:off x="220696" y="3840732"/>
            <a:ext cx="4233600" cy="2804400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16E29103-61C2-B244-BAA0-EC9811665BB4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13917"/>
          <a:stretch/>
        </p:blipFill>
        <p:spPr>
          <a:xfrm>
            <a:off x="4572000" y="3841950"/>
            <a:ext cx="4232504" cy="2803182"/>
          </a:xfrm>
          <a:prstGeom prst="rect">
            <a:avLst/>
          </a:prstGeom>
        </p:spPr>
      </p:pic>
      <p:sp>
        <p:nvSpPr>
          <p:cNvPr id="18" name="Title 1">
            <a:extLst>
              <a:ext uri="{FF2B5EF4-FFF2-40B4-BE49-F238E27FC236}">
                <a16:creationId xmlns:a16="http://schemas.microsoft.com/office/drawing/2014/main" id="{5E56A1AC-77C7-AB43-9246-9AEEE2555FDD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84082" y="-73573"/>
            <a:ext cx="6959878" cy="683174"/>
          </a:xfrm>
          <a:prstGeom prst="rect">
            <a:avLst/>
          </a:prstGeom>
        </p:spPr>
        <p:txBody>
          <a:bodyPr>
            <a:noAutofit/>
          </a:bodyPr>
          <a:lstStyle/>
          <a:p>
            <a:pPr defTabSz="411479">
              <a:defRPr sz="3059">
                <a:solidFill>
                  <a:srgbClr val="FFFFFF"/>
                </a:solidFill>
              </a:defRPr>
            </a:pPr>
            <a:r>
              <a:rPr lang="en-US" sz="3000" dirty="0"/>
              <a:t>Science Papers: </a:t>
            </a:r>
            <a:r>
              <a:rPr lang="en-US" sz="3000" dirty="0" err="1"/>
              <a:t>IceCube</a:t>
            </a:r>
            <a:r>
              <a:rPr lang="en-US" sz="3000" dirty="0"/>
              <a:t> website</a:t>
            </a:r>
          </a:p>
        </p:txBody>
      </p:sp>
    </p:spTree>
    <p:extLst>
      <p:ext uri="{BB962C8B-B14F-4D97-AF65-F5344CB8AC3E}">
        <p14:creationId xmlns:p14="http://schemas.microsoft.com/office/powerpoint/2010/main" val="3279135589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4" name="Title 1"/>
          <p:cNvSpPr txBox="1">
            <a:spLocks noGrp="1"/>
          </p:cNvSpPr>
          <p:nvPr>
            <p:ph type="title"/>
          </p:nvPr>
        </p:nvSpPr>
        <p:spPr>
          <a:xfrm>
            <a:off x="84082" y="-73573"/>
            <a:ext cx="6959878" cy="683174"/>
          </a:xfrm>
          <a:prstGeom prst="rect">
            <a:avLst/>
          </a:prstGeom>
        </p:spPr>
        <p:txBody>
          <a:bodyPr>
            <a:noAutofit/>
          </a:bodyPr>
          <a:lstStyle/>
          <a:p>
            <a:pPr defTabSz="411479">
              <a:defRPr sz="3059">
                <a:solidFill>
                  <a:srgbClr val="FFFFFF"/>
                </a:solidFill>
              </a:defRPr>
            </a:pPr>
            <a:r>
              <a:rPr lang="en-US" sz="3000" dirty="0"/>
              <a:t>Science Papers: Facebook and Twitter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39AE000E-E6B5-6D40-A71A-1B34C56B7CD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5333" y="5414303"/>
            <a:ext cx="3670490" cy="1310065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F2BBE237-2E07-9B4B-B8AD-E432C572E30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535488" y="1261872"/>
            <a:ext cx="4363367" cy="5155692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B2C1F21C-76C3-574C-8CD0-A76FBF1A24E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834089" y="5280672"/>
            <a:ext cx="2064766" cy="1577328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2BD45DEB-7707-0C43-8D61-9C1BC70F8859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2817" t="7914" r="-2817" b="8922"/>
          <a:stretch/>
        </p:blipFill>
        <p:spPr>
          <a:xfrm>
            <a:off x="338882" y="1027176"/>
            <a:ext cx="3743392" cy="4253496"/>
          </a:xfrm>
          <a:prstGeom prst="rect">
            <a:avLst/>
          </a:prstGeom>
        </p:spPr>
      </p:pic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BF826C67-8AB1-4BED-91B4-1604FB611B2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29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61827511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E85F9DD-9012-1345-A42A-CF49182AED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DACAA-3AAA-44EF-9BDD-98AE2AE93716}" type="slidenum">
              <a:rPr lang="en-US" smtClean="0"/>
              <a:pPr/>
              <a:t>30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1479EEC9-5251-1247-99A2-10A5B82024C2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52800"/>
          <a:stretch/>
        </p:blipFill>
        <p:spPr>
          <a:xfrm>
            <a:off x="4759607" y="4475635"/>
            <a:ext cx="3927193" cy="178865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D5584C07-059E-F24E-9B75-9A79CB84C6C3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51081"/>
          <a:stretch/>
        </p:blipFill>
        <p:spPr>
          <a:xfrm>
            <a:off x="457200" y="4475635"/>
            <a:ext cx="3789158" cy="1788650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F5FE1D19-D0D3-014E-9B94-8EC587754DF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894738"/>
            <a:ext cx="9140039" cy="3348000"/>
          </a:xfrm>
          <a:prstGeom prst="rect">
            <a:avLst/>
          </a:prstGeom>
        </p:spPr>
      </p:pic>
      <p:sp>
        <p:nvSpPr>
          <p:cNvPr id="12" name="Title 1">
            <a:extLst>
              <a:ext uri="{FF2B5EF4-FFF2-40B4-BE49-F238E27FC236}">
                <a16:creationId xmlns:a16="http://schemas.microsoft.com/office/drawing/2014/main" id="{3FD7BD7A-5962-7B42-873F-F4D64ADD8B9D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84082" y="-73573"/>
            <a:ext cx="6959878" cy="683174"/>
          </a:xfrm>
          <a:prstGeom prst="rect">
            <a:avLst/>
          </a:prstGeom>
        </p:spPr>
        <p:txBody>
          <a:bodyPr>
            <a:noAutofit/>
          </a:bodyPr>
          <a:lstStyle/>
          <a:p>
            <a:pPr defTabSz="411479">
              <a:defRPr sz="3059">
                <a:solidFill>
                  <a:srgbClr val="FFFFFF"/>
                </a:solidFill>
              </a:defRPr>
            </a:pPr>
            <a:r>
              <a:rPr lang="en-US" sz="3000" dirty="0"/>
              <a:t>Science Papers: YouTube</a:t>
            </a:r>
          </a:p>
        </p:txBody>
      </p:sp>
    </p:spTree>
    <p:extLst>
      <p:ext uri="{BB962C8B-B14F-4D97-AF65-F5344CB8AC3E}">
        <p14:creationId xmlns:p14="http://schemas.microsoft.com/office/powerpoint/2010/main" val="266812908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22C2A23-478D-4174-B427-CCAF0AFEBB5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Summary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399C1FA-42E7-4B6C-9091-7C0DB572550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013618"/>
            <a:ext cx="8229600" cy="4525963"/>
          </a:xfrm>
        </p:spPr>
        <p:txBody>
          <a:bodyPr>
            <a:normAutofit fontScale="70000" lnSpcReduction="20000"/>
          </a:bodyPr>
          <a:lstStyle/>
          <a:p>
            <a:r>
              <a:rPr lang="en-US" dirty="0"/>
              <a:t>Very exciting time for IceCube and </a:t>
            </a:r>
            <a:r>
              <a:rPr lang="en-US" dirty="0" err="1"/>
              <a:t>multimessenger</a:t>
            </a:r>
            <a:r>
              <a:rPr lang="en-US" dirty="0"/>
              <a:t> astronomy</a:t>
            </a:r>
          </a:p>
          <a:p>
            <a:r>
              <a:rPr lang="en-US" dirty="0"/>
              <a:t>We continue to leverage resources and efforts </a:t>
            </a:r>
          </a:p>
          <a:p>
            <a:r>
              <a:rPr lang="en-US" dirty="0"/>
              <a:t>Newest network we have joined is CERN-based </a:t>
            </a:r>
            <a:r>
              <a:rPr lang="en-US" dirty="0">
                <a:hlinkClick r:id="rId2"/>
              </a:rPr>
              <a:t>ORIGIN</a:t>
            </a:r>
            <a:r>
              <a:rPr lang="en-US" dirty="0"/>
              <a:t> for high energy and astrophysics experiments and research centers</a:t>
            </a:r>
          </a:p>
          <a:p>
            <a:pPr lvl="1"/>
            <a:r>
              <a:rPr lang="en-US" dirty="0"/>
              <a:t>Create and support events, exhibits and workshops where public engagement and education are enhanced by both art and science</a:t>
            </a:r>
          </a:p>
          <a:p>
            <a:r>
              <a:rPr lang="en-US" dirty="0"/>
              <a:t>IceCube will play a lead role developing and growing the </a:t>
            </a:r>
            <a:r>
              <a:rPr lang="en-US" dirty="0" err="1"/>
              <a:t>Multimessenger</a:t>
            </a:r>
            <a:r>
              <a:rPr lang="en-US" dirty="0"/>
              <a:t> Diversity Network to broaden STEM participation</a:t>
            </a:r>
          </a:p>
          <a:p>
            <a:r>
              <a:rPr lang="en-US" dirty="0"/>
              <a:t>Broader impacts efforts are highlighted at IceCube Collaboration meetings to recognize contributions and identify synergies </a:t>
            </a:r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C6B9854-2704-4B4F-BA89-0C3B392D99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936C77-592C-9142-AA46-0094FD03D62E}" type="slidenum">
              <a:rPr lang="en-US" smtClean="0"/>
              <a:t>31</a:t>
            </a:fld>
            <a:endParaRPr lang="en-US" dirty="0"/>
          </a:p>
        </p:txBody>
      </p:sp>
      <p:sp>
        <p:nvSpPr>
          <p:cNvPr id="5" name="AutoShape 2" descr="dsc_0865_01b.jpg">
            <a:extLst>
              <a:ext uri="{FF2B5EF4-FFF2-40B4-BE49-F238E27FC236}">
                <a16:creationId xmlns:a16="http://schemas.microsoft.com/office/drawing/2014/main" id="{D1E726D3-D238-46F3-A9C7-D5E67764AD6E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4419600" y="32766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" name="AutoShape 4" descr="dsc_0865_01b.jpg">
            <a:extLst>
              <a:ext uri="{FF2B5EF4-FFF2-40B4-BE49-F238E27FC236}">
                <a16:creationId xmlns:a16="http://schemas.microsoft.com/office/drawing/2014/main" id="{4E987A62-E068-4C93-B6F7-C57671D44820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4572000" y="34290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6840C04C-5E9E-42AC-96B0-76366FD915F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8315" b="5786"/>
          <a:stretch/>
        </p:blipFill>
        <p:spPr>
          <a:xfrm>
            <a:off x="799051" y="4298361"/>
            <a:ext cx="7545897" cy="22908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62777036"/>
      </p:ext>
    </p:extLst>
  </p:cSld>
  <p:clrMapOvr>
    <a:masterClrMapping/>
  </p:clrMapOvr>
</p:sld>
</file>

<file path=ppt/theme/theme1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4375</TotalTime>
  <Words>1631</Words>
  <Application>Microsoft Office PowerPoint</Application>
  <PresentationFormat>On-screen Show (4:3)</PresentationFormat>
  <Paragraphs>263</Paragraphs>
  <Slides>31</Slides>
  <Notes>7</Notes>
  <HiddenSlides>0</HiddenSlides>
  <MMClips>2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31</vt:i4>
      </vt:variant>
    </vt:vector>
  </HeadingPairs>
  <TitlesOfParts>
    <vt:vector size="36" baseType="lpstr">
      <vt:lpstr>Arial</vt:lpstr>
      <vt:lpstr>Calibri</vt:lpstr>
      <vt:lpstr>Calibri Light</vt:lpstr>
      <vt:lpstr>Wingdings</vt:lpstr>
      <vt:lpstr>1_Office Theme</vt:lpstr>
      <vt:lpstr>Education and Outreach  and Communications</vt:lpstr>
      <vt:lpstr>Deliverables</vt:lpstr>
      <vt:lpstr>IceCube Masterclasses</vt:lpstr>
      <vt:lpstr>IceCube Masterclass Metrics</vt:lpstr>
      <vt:lpstr>U of Texas-Arlington Program</vt:lpstr>
      <vt:lpstr>PowerPoint Presentation</vt:lpstr>
      <vt:lpstr>PowerPoint Presentation</vt:lpstr>
      <vt:lpstr>Rosie &amp; Gibbs Comic </vt:lpstr>
      <vt:lpstr>Undergraduate Research</vt:lpstr>
      <vt:lpstr>UWRF REU* and IRES** Metrics</vt:lpstr>
      <vt:lpstr>Teacher Deployments (PolarTREC*)</vt:lpstr>
      <vt:lpstr>Upward Bound (UB)* Connections</vt:lpstr>
      <vt:lpstr>Web Resources and LED Models</vt:lpstr>
      <vt:lpstr>Enhancing E&amp;O Capacity</vt:lpstr>
      <vt:lpstr>PowerPoint Presentation</vt:lpstr>
      <vt:lpstr>WIPAC/WID* Touch Table and VR </vt:lpstr>
      <vt:lpstr>National and International Events</vt:lpstr>
      <vt:lpstr>Highlights of Physics in Münster</vt:lpstr>
      <vt:lpstr>Gent Festival of Lights 2018 </vt:lpstr>
      <vt:lpstr>Outreach - Universities of Brussels</vt:lpstr>
      <vt:lpstr>PowerPoint Presentation</vt:lpstr>
      <vt:lpstr>PowerPoint Presentation</vt:lpstr>
      <vt:lpstr>Building Diverse  STEM Workforce</vt:lpstr>
      <vt:lpstr>Social Media/Communication Metrics</vt:lpstr>
      <vt:lpstr>PowerPoint Presentation</vt:lpstr>
      <vt:lpstr>PowerPoint Presentation</vt:lpstr>
      <vt:lpstr>PowerPoint Presentation</vt:lpstr>
      <vt:lpstr>Science Papers: IceCube website</vt:lpstr>
      <vt:lpstr>Science Papers: Facebook and Twitter</vt:lpstr>
      <vt:lpstr>Science Papers: YouTube</vt:lpstr>
      <vt:lpstr>Summary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IceCube M&amp;O Review Education and Outreach</dc:title>
  <dc:creator>James Madsen</dc:creator>
  <cp:lastModifiedBy>James Madsen</cp:lastModifiedBy>
  <cp:revision>102</cp:revision>
  <dcterms:created xsi:type="dcterms:W3CDTF">2018-12-17T03:57:20Z</dcterms:created>
  <dcterms:modified xsi:type="dcterms:W3CDTF">2019-02-28T14:23:16Z</dcterms:modified>
</cp:coreProperties>
</file>